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4" r:id="rId5"/>
    <p:sldId id="259" r:id="rId6"/>
    <p:sldId id="261" r:id="rId7"/>
  </p:sldIdLst>
  <p:sldSz cx="6858000" cy="9906000" type="A4"/>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EB072"/>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2" autoAdjust="0"/>
    <p:restoredTop sz="94660"/>
  </p:normalViewPr>
  <p:slideViewPr>
    <p:cSldViewPr snapToGrid="0">
      <p:cViewPr varScale="1">
        <p:scale>
          <a:sx n="51" d="100"/>
          <a:sy n="51" d="100"/>
        </p:scale>
        <p:origin x="2340"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3DDA2E2-E773-4D63-9041-D9CA02E1DCA1}" type="datetimeFigureOut">
              <a:rPr lang="en-US" smtClean="0"/>
              <a:t>10/12/2020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B56592-2108-4F4E-9473-7A54D3D8C600}" type="slidenum">
              <a:rPr lang="en-US" smtClean="0"/>
              <a:t>‹#›</a:t>
            </a:fld>
            <a:endParaRPr lang="en-US"/>
          </a:p>
        </p:txBody>
      </p:sp>
    </p:spTree>
    <p:extLst>
      <p:ext uri="{BB962C8B-B14F-4D97-AF65-F5344CB8AC3E}">
        <p14:creationId xmlns:p14="http://schemas.microsoft.com/office/powerpoint/2010/main" val="11308887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3DDA2E2-E773-4D63-9041-D9CA02E1DCA1}" type="datetimeFigureOut">
              <a:rPr lang="en-US" smtClean="0"/>
              <a:t>10/12/2020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B56592-2108-4F4E-9473-7A54D3D8C600}" type="slidenum">
              <a:rPr lang="en-US" smtClean="0"/>
              <a:t>‹#›</a:t>
            </a:fld>
            <a:endParaRPr lang="en-US"/>
          </a:p>
        </p:txBody>
      </p:sp>
    </p:spTree>
    <p:extLst>
      <p:ext uri="{BB962C8B-B14F-4D97-AF65-F5344CB8AC3E}">
        <p14:creationId xmlns:p14="http://schemas.microsoft.com/office/powerpoint/2010/main" val="37777204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3DDA2E2-E773-4D63-9041-D9CA02E1DCA1}" type="datetimeFigureOut">
              <a:rPr lang="en-US" smtClean="0"/>
              <a:t>10/12/2020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B56592-2108-4F4E-9473-7A54D3D8C600}" type="slidenum">
              <a:rPr lang="en-US" smtClean="0"/>
              <a:t>‹#›</a:t>
            </a:fld>
            <a:endParaRPr lang="en-US"/>
          </a:p>
        </p:txBody>
      </p:sp>
    </p:spTree>
    <p:extLst>
      <p:ext uri="{BB962C8B-B14F-4D97-AF65-F5344CB8AC3E}">
        <p14:creationId xmlns:p14="http://schemas.microsoft.com/office/powerpoint/2010/main" val="34208970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3DDA2E2-E773-4D63-9041-D9CA02E1DCA1}" type="datetimeFigureOut">
              <a:rPr lang="en-US" smtClean="0"/>
              <a:t>10/12/2020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B56592-2108-4F4E-9473-7A54D3D8C600}" type="slidenum">
              <a:rPr lang="en-US" smtClean="0"/>
              <a:t>‹#›</a:t>
            </a:fld>
            <a:endParaRPr lang="en-US"/>
          </a:p>
        </p:txBody>
      </p:sp>
    </p:spTree>
    <p:extLst>
      <p:ext uri="{BB962C8B-B14F-4D97-AF65-F5344CB8AC3E}">
        <p14:creationId xmlns:p14="http://schemas.microsoft.com/office/powerpoint/2010/main" val="7554936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3DDA2E2-E773-4D63-9041-D9CA02E1DCA1}" type="datetimeFigureOut">
              <a:rPr lang="en-US" smtClean="0"/>
              <a:t>10/12/2020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B56592-2108-4F4E-9473-7A54D3D8C600}" type="slidenum">
              <a:rPr lang="en-US" smtClean="0"/>
              <a:t>‹#›</a:t>
            </a:fld>
            <a:endParaRPr lang="en-US"/>
          </a:p>
        </p:txBody>
      </p:sp>
    </p:spTree>
    <p:extLst>
      <p:ext uri="{BB962C8B-B14F-4D97-AF65-F5344CB8AC3E}">
        <p14:creationId xmlns:p14="http://schemas.microsoft.com/office/powerpoint/2010/main" val="18849979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3DDA2E2-E773-4D63-9041-D9CA02E1DCA1}" type="datetimeFigureOut">
              <a:rPr lang="en-US" smtClean="0"/>
              <a:t>10/12/2020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B56592-2108-4F4E-9473-7A54D3D8C600}" type="slidenum">
              <a:rPr lang="en-US" smtClean="0"/>
              <a:t>‹#›</a:t>
            </a:fld>
            <a:endParaRPr lang="en-US"/>
          </a:p>
        </p:txBody>
      </p:sp>
    </p:spTree>
    <p:extLst>
      <p:ext uri="{BB962C8B-B14F-4D97-AF65-F5344CB8AC3E}">
        <p14:creationId xmlns:p14="http://schemas.microsoft.com/office/powerpoint/2010/main" val="25618012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3DDA2E2-E773-4D63-9041-D9CA02E1DCA1}" type="datetimeFigureOut">
              <a:rPr lang="en-US" smtClean="0"/>
              <a:t>10/12/2020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8B56592-2108-4F4E-9473-7A54D3D8C600}" type="slidenum">
              <a:rPr lang="en-US" smtClean="0"/>
              <a:t>‹#›</a:t>
            </a:fld>
            <a:endParaRPr lang="en-US"/>
          </a:p>
        </p:txBody>
      </p:sp>
    </p:spTree>
    <p:extLst>
      <p:ext uri="{BB962C8B-B14F-4D97-AF65-F5344CB8AC3E}">
        <p14:creationId xmlns:p14="http://schemas.microsoft.com/office/powerpoint/2010/main" val="25677498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3DDA2E2-E773-4D63-9041-D9CA02E1DCA1}" type="datetimeFigureOut">
              <a:rPr lang="en-US" smtClean="0"/>
              <a:t>10/12/2020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8B56592-2108-4F4E-9473-7A54D3D8C600}" type="slidenum">
              <a:rPr lang="en-US" smtClean="0"/>
              <a:t>‹#›</a:t>
            </a:fld>
            <a:endParaRPr lang="en-US"/>
          </a:p>
        </p:txBody>
      </p:sp>
    </p:spTree>
    <p:extLst>
      <p:ext uri="{BB962C8B-B14F-4D97-AF65-F5344CB8AC3E}">
        <p14:creationId xmlns:p14="http://schemas.microsoft.com/office/powerpoint/2010/main" val="19274514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DDA2E2-E773-4D63-9041-D9CA02E1DCA1}" type="datetimeFigureOut">
              <a:rPr lang="en-US" smtClean="0"/>
              <a:t>10/12/2020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8B56592-2108-4F4E-9473-7A54D3D8C600}" type="slidenum">
              <a:rPr lang="en-US" smtClean="0"/>
              <a:t>‹#›</a:t>
            </a:fld>
            <a:endParaRPr lang="en-US"/>
          </a:p>
        </p:txBody>
      </p:sp>
    </p:spTree>
    <p:extLst>
      <p:ext uri="{BB962C8B-B14F-4D97-AF65-F5344CB8AC3E}">
        <p14:creationId xmlns:p14="http://schemas.microsoft.com/office/powerpoint/2010/main" val="35196618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83DDA2E2-E773-4D63-9041-D9CA02E1DCA1}" type="datetimeFigureOut">
              <a:rPr lang="en-US" smtClean="0"/>
              <a:t>10/12/2020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B56592-2108-4F4E-9473-7A54D3D8C600}" type="slidenum">
              <a:rPr lang="en-US" smtClean="0"/>
              <a:t>‹#›</a:t>
            </a:fld>
            <a:endParaRPr lang="en-US"/>
          </a:p>
        </p:txBody>
      </p:sp>
    </p:spTree>
    <p:extLst>
      <p:ext uri="{BB962C8B-B14F-4D97-AF65-F5344CB8AC3E}">
        <p14:creationId xmlns:p14="http://schemas.microsoft.com/office/powerpoint/2010/main" val="12944029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83DDA2E2-E773-4D63-9041-D9CA02E1DCA1}" type="datetimeFigureOut">
              <a:rPr lang="en-US" smtClean="0"/>
              <a:t>10/12/2020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B56592-2108-4F4E-9473-7A54D3D8C600}" type="slidenum">
              <a:rPr lang="en-US" smtClean="0"/>
              <a:t>‹#›</a:t>
            </a:fld>
            <a:endParaRPr lang="en-US"/>
          </a:p>
        </p:txBody>
      </p:sp>
    </p:spTree>
    <p:extLst>
      <p:ext uri="{BB962C8B-B14F-4D97-AF65-F5344CB8AC3E}">
        <p14:creationId xmlns:p14="http://schemas.microsoft.com/office/powerpoint/2010/main" val="16726069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83DDA2E2-E773-4D63-9041-D9CA02E1DCA1}" type="datetimeFigureOut">
              <a:rPr lang="en-US" smtClean="0"/>
              <a:t>10/12/2020</a:t>
            </a:fld>
            <a:endParaRPr 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68B56592-2108-4F4E-9473-7A54D3D8C600}" type="slidenum">
              <a:rPr lang="en-US" smtClean="0"/>
              <a:t>‹#›</a:t>
            </a:fld>
            <a:endParaRPr lang="en-US"/>
          </a:p>
        </p:txBody>
      </p:sp>
    </p:spTree>
    <p:extLst>
      <p:ext uri="{BB962C8B-B14F-4D97-AF65-F5344CB8AC3E}">
        <p14:creationId xmlns:p14="http://schemas.microsoft.com/office/powerpoint/2010/main" val="22630815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3.jpeg"/><Relationship Id="rId7" Type="http://schemas.openxmlformats.org/officeDocument/2006/relationships/image" Target="../media/image12.pn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3.jpeg"/><Relationship Id="rId7" Type="http://schemas.openxmlformats.org/officeDocument/2006/relationships/image" Target="../media/image16.jpe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15.jpeg"/><Relationship Id="rId5" Type="http://schemas.openxmlformats.org/officeDocument/2006/relationships/image" Target="../media/image14.pn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3.jpeg"/><Relationship Id="rId7" Type="http://schemas.openxmlformats.org/officeDocument/2006/relationships/image" Target="../media/image21.jpe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20.emf"/><Relationship Id="rId5" Type="http://schemas.openxmlformats.org/officeDocument/2006/relationships/image" Target="../media/image19.png"/><Relationship Id="rId4" Type="http://schemas.openxmlformats.org/officeDocument/2006/relationships/image" Target="../media/image18.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p:nvPr/>
        </p:nvPicPr>
        <p:blipFill>
          <a:blip r:embed="rId2" cstate="print">
            <a:extLst>
              <a:ext uri="{28A0092B-C50C-407E-A947-70E740481C1C}">
                <a14:useLocalDpi xmlns:a14="http://schemas.microsoft.com/office/drawing/2010/main" val="0"/>
              </a:ext>
            </a:extLst>
          </a:blip>
          <a:stretch>
            <a:fillRect/>
          </a:stretch>
        </p:blipFill>
        <p:spPr bwMode="auto">
          <a:xfrm>
            <a:off x="240339" y="4063185"/>
            <a:ext cx="6446520" cy="3948702"/>
          </a:xfrm>
          <a:prstGeom prst="rect">
            <a:avLst/>
          </a:prstGeom>
          <a:noFill/>
          <a:ln w="9525">
            <a:noFill/>
            <a:miter lim="800000"/>
            <a:headEnd/>
            <a:tailEnd/>
          </a:ln>
        </p:spPr>
      </p:pic>
      <p:pic>
        <p:nvPicPr>
          <p:cNvPr id="7" name="Picture 6" descr="A picture containing food&#10;&#10;Description generated with very high confidence">
            <a:extLst>
              <a:ext uri="{FF2B5EF4-FFF2-40B4-BE49-F238E27FC236}">
                <a16:creationId xmlns:a16="http://schemas.microsoft.com/office/drawing/2014/main" id="{B8897B51-BD41-471A-80BE-B5AB564090C2}"/>
              </a:ext>
            </a:extLst>
          </p:cNvPr>
          <p:cNvPicPr/>
          <p:nvPr/>
        </p:nvPicPr>
        <p:blipFill>
          <a:blip r:embed="rId3"/>
          <a:stretch>
            <a:fillRect/>
          </a:stretch>
        </p:blipFill>
        <p:spPr>
          <a:xfrm>
            <a:off x="219075" y="200025"/>
            <a:ext cx="1866900" cy="1247775"/>
          </a:xfrm>
          <a:prstGeom prst="rect">
            <a:avLst/>
          </a:prstGeom>
        </p:spPr>
      </p:pic>
      <p:pic>
        <p:nvPicPr>
          <p:cNvPr id="8" name="Picture 7">
            <a:extLst>
              <a:ext uri="{FF2B5EF4-FFF2-40B4-BE49-F238E27FC236}">
                <a16:creationId xmlns:a16="http://schemas.microsoft.com/office/drawing/2014/main" id="{16684039-E725-1743-B17E-2A063E89611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801089" y="200025"/>
            <a:ext cx="1894986" cy="1358153"/>
          </a:xfrm>
          <a:prstGeom prst="rect">
            <a:avLst/>
          </a:prstGeom>
        </p:spPr>
      </p:pic>
      <p:sp>
        <p:nvSpPr>
          <p:cNvPr id="9" name="Rectangle 8"/>
          <p:cNvSpPr/>
          <p:nvPr/>
        </p:nvSpPr>
        <p:spPr>
          <a:xfrm>
            <a:off x="219075" y="200024"/>
            <a:ext cx="6477000" cy="9518133"/>
          </a:xfrm>
          <a:prstGeom prst="rect">
            <a:avLst/>
          </a:prstGeom>
          <a:noFill/>
          <a:ln w="31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219075" y="2269374"/>
            <a:ext cx="6477000" cy="923330"/>
          </a:xfrm>
          <a:prstGeom prst="rect">
            <a:avLst/>
          </a:prstGeom>
          <a:noFill/>
        </p:spPr>
        <p:txBody>
          <a:bodyPr wrap="square" rtlCol="0">
            <a:spAutoFit/>
          </a:bodyPr>
          <a:lstStyle/>
          <a:p>
            <a:pPr algn="ctr"/>
            <a:r>
              <a:rPr lang="en-US" dirty="0">
                <a:solidFill>
                  <a:srgbClr val="BD8B13"/>
                </a:solidFill>
                <a:effectLst/>
                <a:latin typeface="Times New Roman" panose="02020603050405020304" pitchFamily="18" charset="0"/>
                <a:ea typeface="Times New Roman" panose="02020603050405020304" pitchFamily="18" charset="0"/>
                <a:cs typeface="Arial" panose="020B0604020202020204" pitchFamily="34" charset="0"/>
              </a:rPr>
              <a:t>Your </a:t>
            </a:r>
            <a:r>
              <a:rPr lang="en-US" dirty="0">
                <a:solidFill>
                  <a:srgbClr val="BD8B13"/>
                </a:solidFill>
                <a:latin typeface="Times New Roman" panose="02020603050405020304" pitchFamily="18" charset="0"/>
                <a:ea typeface="Times New Roman" panose="02020603050405020304" pitchFamily="18" charset="0"/>
                <a:cs typeface="Arial" panose="020B0604020202020204" pitchFamily="34" charset="0"/>
              </a:rPr>
              <a:t>4</a:t>
            </a:r>
            <a:r>
              <a:rPr lang="en-US" dirty="0">
                <a:solidFill>
                  <a:srgbClr val="BD8B13"/>
                </a:solidFill>
                <a:effectLst/>
                <a:latin typeface="Times New Roman" panose="02020603050405020304" pitchFamily="18" charset="0"/>
                <a:ea typeface="Times New Roman" panose="02020603050405020304" pitchFamily="18" charset="0"/>
                <a:cs typeface="Arial" panose="020B0604020202020204" pitchFamily="34" charset="0"/>
              </a:rPr>
              <a:t>-day Experience in</a:t>
            </a:r>
            <a:endParaRPr lang="en-US" sz="800" dirty="0">
              <a:effectLst/>
              <a:latin typeface="Calibri" panose="020F0502020204030204" pitchFamily="34" charset="0"/>
              <a:ea typeface="Calibri" panose="020F0502020204030204" pitchFamily="34" charset="0"/>
              <a:cs typeface="Arial" panose="020B0604020202020204" pitchFamily="34" charset="0"/>
            </a:endParaRPr>
          </a:p>
          <a:p>
            <a:pPr algn="ctr"/>
            <a:r>
              <a:rPr lang="en-US" sz="3600" dirty="0">
                <a:solidFill>
                  <a:srgbClr val="BD8B13"/>
                </a:solidFill>
                <a:effectLst/>
                <a:latin typeface="Times New Roman" panose="02020603050405020304" pitchFamily="18" charset="0"/>
                <a:ea typeface="Times New Roman" panose="02020603050405020304" pitchFamily="18" charset="0"/>
                <a:cs typeface="Arial" panose="020B0604020202020204" pitchFamily="34" charset="0"/>
              </a:rPr>
              <a:t>Abu Dhabi</a:t>
            </a:r>
            <a:endParaRPr lang="en-US" dirty="0"/>
          </a:p>
        </p:txBody>
      </p:sp>
      <p:sp>
        <p:nvSpPr>
          <p:cNvPr id="12" name="Rectangle 11"/>
          <p:cNvSpPr/>
          <p:nvPr/>
        </p:nvSpPr>
        <p:spPr>
          <a:xfrm>
            <a:off x="219075" y="3323337"/>
            <a:ext cx="6477000" cy="601934"/>
          </a:xfrm>
          <a:prstGeom prst="rect">
            <a:avLst/>
          </a:prstGeom>
          <a:solidFill>
            <a:srgbClr val="BEB072"/>
          </a:solidFill>
          <a:ln>
            <a:solidFill>
              <a:srgbClr val="BEB0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2"/>
          <p:cNvSpPr>
            <a:spLocks noChangeArrowheads="1"/>
          </p:cNvSpPr>
          <p:nvPr/>
        </p:nvSpPr>
        <p:spPr bwMode="auto">
          <a:xfrm>
            <a:off x="449942" y="3330618"/>
            <a:ext cx="6246131"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3000" b="0" i="0" u="none" strike="noStrike" cap="none" normalizeH="0" baseline="0" dirty="0">
                <a:ln>
                  <a:noFill/>
                </a:ln>
                <a:solidFill>
                  <a:srgbClr val="422100"/>
                </a:solidFill>
                <a:effectLst/>
                <a:latin typeface="Cambria" panose="02040503050406030204" pitchFamily="18" charset="0"/>
                <a:ea typeface="Times New Roman" panose="02020603050405020304" pitchFamily="18" charset="0"/>
                <a:cs typeface="Times New Roman" panose="02020603050405020304" pitchFamily="18" charset="0"/>
              </a:rPr>
              <a:t>Culture, Heritage &amp; Relaxation</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6061377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food&#10;&#10;Description generated with very high confidence">
            <a:extLst>
              <a:ext uri="{FF2B5EF4-FFF2-40B4-BE49-F238E27FC236}">
                <a16:creationId xmlns:a16="http://schemas.microsoft.com/office/drawing/2014/main" id="{B8897B51-BD41-471A-80BE-B5AB564090C2}"/>
              </a:ext>
            </a:extLst>
          </p:cNvPr>
          <p:cNvPicPr/>
          <p:nvPr/>
        </p:nvPicPr>
        <p:blipFill>
          <a:blip r:embed="rId2"/>
          <a:stretch>
            <a:fillRect/>
          </a:stretch>
        </p:blipFill>
        <p:spPr>
          <a:xfrm>
            <a:off x="219075" y="200025"/>
            <a:ext cx="1866900" cy="1247775"/>
          </a:xfrm>
          <a:prstGeom prst="rect">
            <a:avLst/>
          </a:prstGeom>
        </p:spPr>
      </p:pic>
      <p:pic>
        <p:nvPicPr>
          <p:cNvPr id="8" name="Picture 7">
            <a:extLst>
              <a:ext uri="{FF2B5EF4-FFF2-40B4-BE49-F238E27FC236}">
                <a16:creationId xmlns:a16="http://schemas.microsoft.com/office/drawing/2014/main" id="{16684039-E725-1743-B17E-2A063E89611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01089" y="200025"/>
            <a:ext cx="1894986" cy="1358153"/>
          </a:xfrm>
          <a:prstGeom prst="rect">
            <a:avLst/>
          </a:prstGeom>
        </p:spPr>
      </p:pic>
      <p:sp>
        <p:nvSpPr>
          <p:cNvPr id="9" name="Rectangle 8"/>
          <p:cNvSpPr/>
          <p:nvPr/>
        </p:nvSpPr>
        <p:spPr>
          <a:xfrm>
            <a:off x="219075" y="200024"/>
            <a:ext cx="6477000" cy="9518133"/>
          </a:xfrm>
          <a:prstGeom prst="rect">
            <a:avLst/>
          </a:prstGeom>
          <a:noFill/>
          <a:ln w="31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53116" y="1496997"/>
            <a:ext cx="2788920" cy="369332"/>
          </a:xfrm>
          <a:prstGeom prst="rect">
            <a:avLst/>
          </a:prstGeom>
          <a:noFill/>
        </p:spPr>
        <p:txBody>
          <a:bodyPr wrap="square" rtlCol="0">
            <a:spAutoFit/>
          </a:bodyPr>
          <a:lstStyle/>
          <a:p>
            <a:r>
              <a:rPr lang="en-US" dirty="0">
                <a:solidFill>
                  <a:srgbClr val="BD8B13"/>
                </a:solidFill>
                <a:latin typeface="Times New Roman" panose="02020603050405020304" pitchFamily="18" charset="0"/>
                <a:ea typeface="Times New Roman" panose="02020603050405020304" pitchFamily="18" charset="0"/>
                <a:cs typeface="Arial" panose="020B0604020202020204" pitchFamily="34" charset="0"/>
              </a:rPr>
              <a:t>The Itinerary</a:t>
            </a:r>
          </a:p>
        </p:txBody>
      </p:sp>
      <p:graphicFrame>
        <p:nvGraphicFramePr>
          <p:cNvPr id="5" name="Table 4"/>
          <p:cNvGraphicFramePr>
            <a:graphicFrameLocks noGrp="1"/>
          </p:cNvGraphicFramePr>
          <p:nvPr>
            <p:extLst>
              <p:ext uri="{D42A27DB-BD31-4B8C-83A1-F6EECF244321}">
                <p14:modId xmlns:p14="http://schemas.microsoft.com/office/powerpoint/2010/main" val="350599524"/>
              </p:ext>
            </p:extLst>
          </p:nvPr>
        </p:nvGraphicFramePr>
        <p:xfrm>
          <a:off x="341375" y="2072638"/>
          <a:ext cx="6217921" cy="7006697"/>
        </p:xfrm>
        <a:graphic>
          <a:graphicData uri="http://schemas.openxmlformats.org/drawingml/2006/table">
            <a:tbl>
              <a:tblPr/>
              <a:tblGrid>
                <a:gridCol w="466526">
                  <a:extLst>
                    <a:ext uri="{9D8B030D-6E8A-4147-A177-3AD203B41FA5}">
                      <a16:colId xmlns:a16="http://schemas.microsoft.com/office/drawing/2014/main" val="20000"/>
                    </a:ext>
                  </a:extLst>
                </a:gridCol>
                <a:gridCol w="393632">
                  <a:extLst>
                    <a:ext uri="{9D8B030D-6E8A-4147-A177-3AD203B41FA5}">
                      <a16:colId xmlns:a16="http://schemas.microsoft.com/office/drawing/2014/main" val="20001"/>
                    </a:ext>
                  </a:extLst>
                </a:gridCol>
                <a:gridCol w="1683867">
                  <a:extLst>
                    <a:ext uri="{9D8B030D-6E8A-4147-A177-3AD203B41FA5}">
                      <a16:colId xmlns:a16="http://schemas.microsoft.com/office/drawing/2014/main" val="20002"/>
                    </a:ext>
                  </a:extLst>
                </a:gridCol>
                <a:gridCol w="444658">
                  <a:extLst>
                    <a:ext uri="{9D8B030D-6E8A-4147-A177-3AD203B41FA5}">
                      <a16:colId xmlns:a16="http://schemas.microsoft.com/office/drawing/2014/main" val="20003"/>
                    </a:ext>
                  </a:extLst>
                </a:gridCol>
                <a:gridCol w="1399579">
                  <a:extLst>
                    <a:ext uri="{9D8B030D-6E8A-4147-A177-3AD203B41FA5}">
                      <a16:colId xmlns:a16="http://schemas.microsoft.com/office/drawing/2014/main" val="20004"/>
                    </a:ext>
                  </a:extLst>
                </a:gridCol>
                <a:gridCol w="430080">
                  <a:extLst>
                    <a:ext uri="{9D8B030D-6E8A-4147-A177-3AD203B41FA5}">
                      <a16:colId xmlns:a16="http://schemas.microsoft.com/office/drawing/2014/main" val="20005"/>
                    </a:ext>
                  </a:extLst>
                </a:gridCol>
                <a:gridCol w="1399579">
                  <a:extLst>
                    <a:ext uri="{9D8B030D-6E8A-4147-A177-3AD203B41FA5}">
                      <a16:colId xmlns:a16="http://schemas.microsoft.com/office/drawing/2014/main" val="20006"/>
                    </a:ext>
                  </a:extLst>
                </a:gridCol>
              </a:tblGrid>
              <a:tr h="172084">
                <a:tc>
                  <a:txBody>
                    <a:bodyPr/>
                    <a:lstStyle/>
                    <a:p>
                      <a:pPr algn="l" fontAlgn="ctr"/>
                      <a:r>
                        <a:rPr lang="en-US" sz="1000" b="1" i="0" u="none" strike="noStrike" dirty="0">
                          <a:solidFill>
                            <a:srgbClr val="FFFFFF"/>
                          </a:solidFill>
                          <a:effectLst/>
                          <a:latin typeface="Calibri" panose="020F0502020204030204" pitchFamily="34" charset="0"/>
                        </a:rPr>
                        <a:t>Day </a:t>
                      </a:r>
                    </a:p>
                  </a:txBody>
                  <a:tcPr marL="6932" marR="6932" marT="69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8B13"/>
                    </a:solidFill>
                  </a:tcPr>
                </a:tc>
                <a:tc gridSpan="2">
                  <a:txBody>
                    <a:bodyPr/>
                    <a:lstStyle/>
                    <a:p>
                      <a:pPr algn="ctr" fontAlgn="ctr"/>
                      <a:r>
                        <a:rPr lang="en-US" sz="1000" b="1" i="0" u="none" strike="noStrike">
                          <a:solidFill>
                            <a:srgbClr val="FFFFFF"/>
                          </a:solidFill>
                          <a:effectLst/>
                          <a:latin typeface="Calibri" panose="020F0502020204030204" pitchFamily="34" charset="0"/>
                        </a:rPr>
                        <a:t>Morning </a:t>
                      </a:r>
                    </a:p>
                  </a:txBody>
                  <a:tcPr marL="6932" marR="6932" marT="69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8B13"/>
                    </a:solidFill>
                  </a:tcPr>
                </a:tc>
                <a:tc hMerge="1">
                  <a:txBody>
                    <a:bodyPr/>
                    <a:lstStyle/>
                    <a:p>
                      <a:endParaRPr lang="en-US"/>
                    </a:p>
                  </a:txBody>
                  <a:tcPr/>
                </a:tc>
                <a:tc gridSpan="2">
                  <a:txBody>
                    <a:bodyPr/>
                    <a:lstStyle/>
                    <a:p>
                      <a:pPr algn="ctr" fontAlgn="ctr"/>
                      <a:r>
                        <a:rPr lang="en-US" sz="1000" b="1" i="0" u="none" strike="noStrike">
                          <a:solidFill>
                            <a:srgbClr val="FFFFFF"/>
                          </a:solidFill>
                          <a:effectLst/>
                          <a:latin typeface="Calibri" panose="020F0502020204030204" pitchFamily="34" charset="0"/>
                        </a:rPr>
                        <a:t>Afternoon</a:t>
                      </a:r>
                    </a:p>
                  </a:txBody>
                  <a:tcPr marL="6932" marR="6932" marT="69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8B13"/>
                    </a:solidFill>
                  </a:tcPr>
                </a:tc>
                <a:tc hMerge="1">
                  <a:txBody>
                    <a:bodyPr/>
                    <a:lstStyle/>
                    <a:p>
                      <a:endParaRPr lang="en-US"/>
                    </a:p>
                  </a:txBody>
                  <a:tcPr/>
                </a:tc>
                <a:tc gridSpan="2">
                  <a:txBody>
                    <a:bodyPr/>
                    <a:lstStyle/>
                    <a:p>
                      <a:pPr algn="ctr" fontAlgn="ctr"/>
                      <a:r>
                        <a:rPr lang="en-US" sz="1000" b="1" i="0" u="none" strike="noStrike">
                          <a:solidFill>
                            <a:srgbClr val="FFFFFF"/>
                          </a:solidFill>
                          <a:effectLst/>
                          <a:latin typeface="Calibri" panose="020F0502020204030204" pitchFamily="34" charset="0"/>
                        </a:rPr>
                        <a:t>Evening </a:t>
                      </a:r>
                    </a:p>
                  </a:txBody>
                  <a:tcPr marL="6932" marR="6932" marT="69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8B13"/>
                    </a:solidFill>
                  </a:tcPr>
                </a:tc>
                <a:tc hMerge="1">
                  <a:txBody>
                    <a:bodyPr/>
                    <a:lstStyle/>
                    <a:p>
                      <a:endParaRPr lang="en-US"/>
                    </a:p>
                  </a:txBody>
                  <a:tcPr/>
                </a:tc>
                <a:extLst>
                  <a:ext uri="{0D108BD9-81ED-4DB2-BD59-A6C34878D82A}">
                    <a16:rowId xmlns:a16="http://schemas.microsoft.com/office/drawing/2014/main" val="10000"/>
                  </a:ext>
                </a:extLst>
              </a:tr>
              <a:tr h="172084">
                <a:tc rowSpan="3">
                  <a:txBody>
                    <a:bodyPr/>
                    <a:lstStyle/>
                    <a:p>
                      <a:pPr algn="ctr" fontAlgn="ctr"/>
                      <a:r>
                        <a:rPr lang="en-US" sz="1000" b="1" i="0" u="none" strike="noStrike">
                          <a:solidFill>
                            <a:srgbClr val="000000"/>
                          </a:solidFill>
                          <a:effectLst/>
                          <a:latin typeface="Calibri" panose="020F0502020204030204" pitchFamily="34" charset="0"/>
                        </a:rPr>
                        <a:t>Day 1</a:t>
                      </a:r>
                      <a:br>
                        <a:rPr lang="en-US" sz="1000" b="1" i="0" u="none" strike="noStrike">
                          <a:solidFill>
                            <a:srgbClr val="000000"/>
                          </a:solidFill>
                          <a:effectLst/>
                          <a:latin typeface="Calibri" panose="020F0502020204030204" pitchFamily="34" charset="0"/>
                        </a:rPr>
                      </a:br>
                      <a:endParaRPr lang="en-US" sz="1000" b="1" i="0" u="none" strike="noStrike">
                        <a:solidFill>
                          <a:srgbClr val="000000"/>
                        </a:solidFill>
                        <a:effectLst/>
                        <a:latin typeface="Calibri" panose="020F0502020204030204" pitchFamily="34" charset="0"/>
                      </a:endParaRPr>
                    </a:p>
                  </a:txBody>
                  <a:tcPr marL="6932" marR="6932" marT="69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8B13"/>
                    </a:solidFill>
                  </a:tcPr>
                </a:tc>
                <a:tc>
                  <a:txBody>
                    <a:bodyPr/>
                    <a:lstStyle/>
                    <a:p>
                      <a:pPr algn="l" fontAlgn="ctr"/>
                      <a:r>
                        <a:rPr lang="en-US" sz="1000" b="1" i="0" u="none" strike="noStrike">
                          <a:solidFill>
                            <a:srgbClr val="FFFFFF"/>
                          </a:solidFill>
                          <a:effectLst/>
                          <a:latin typeface="Calibri" panose="020F0502020204030204" pitchFamily="34" charset="0"/>
                        </a:rPr>
                        <a:t>Time </a:t>
                      </a:r>
                    </a:p>
                  </a:txBody>
                  <a:tcPr marL="6932" marR="6932" marT="69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8933"/>
                    </a:solidFill>
                  </a:tcPr>
                </a:tc>
                <a:tc>
                  <a:txBody>
                    <a:bodyPr/>
                    <a:lstStyle/>
                    <a:p>
                      <a:pPr algn="ctr" fontAlgn="ctr"/>
                      <a:r>
                        <a:rPr lang="en-US" sz="1000" b="1" i="0" u="none" strike="noStrike">
                          <a:solidFill>
                            <a:srgbClr val="FFFFFF"/>
                          </a:solidFill>
                          <a:effectLst/>
                          <a:latin typeface="Calibri" panose="020F0502020204030204" pitchFamily="34" charset="0"/>
                        </a:rPr>
                        <a:t>Schedule </a:t>
                      </a:r>
                    </a:p>
                  </a:txBody>
                  <a:tcPr marL="6932" marR="6932" marT="69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8933"/>
                    </a:solidFill>
                  </a:tcPr>
                </a:tc>
                <a:tc>
                  <a:txBody>
                    <a:bodyPr/>
                    <a:lstStyle/>
                    <a:p>
                      <a:pPr algn="l" fontAlgn="ctr"/>
                      <a:r>
                        <a:rPr lang="en-US" sz="1000" b="1" i="0" u="none" strike="noStrike">
                          <a:solidFill>
                            <a:srgbClr val="FFFFFF"/>
                          </a:solidFill>
                          <a:effectLst/>
                          <a:latin typeface="Calibri" panose="020F0502020204030204" pitchFamily="34" charset="0"/>
                        </a:rPr>
                        <a:t>Time </a:t>
                      </a:r>
                    </a:p>
                  </a:txBody>
                  <a:tcPr marL="6932" marR="6932" marT="69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8933"/>
                    </a:solidFill>
                  </a:tcPr>
                </a:tc>
                <a:tc>
                  <a:txBody>
                    <a:bodyPr/>
                    <a:lstStyle/>
                    <a:p>
                      <a:pPr algn="ctr" fontAlgn="ctr"/>
                      <a:r>
                        <a:rPr lang="en-US" sz="1000" b="1" i="0" u="none" strike="noStrike">
                          <a:solidFill>
                            <a:srgbClr val="FFFFFF"/>
                          </a:solidFill>
                          <a:effectLst/>
                          <a:latin typeface="Calibri" panose="020F0502020204030204" pitchFamily="34" charset="0"/>
                        </a:rPr>
                        <a:t>Schedule </a:t>
                      </a:r>
                    </a:p>
                  </a:txBody>
                  <a:tcPr marL="6932" marR="6932" marT="69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8933"/>
                    </a:solidFill>
                  </a:tcPr>
                </a:tc>
                <a:tc>
                  <a:txBody>
                    <a:bodyPr/>
                    <a:lstStyle/>
                    <a:p>
                      <a:pPr algn="l" fontAlgn="ctr"/>
                      <a:r>
                        <a:rPr lang="en-US" sz="1000" b="1" i="0" u="none" strike="noStrike">
                          <a:solidFill>
                            <a:srgbClr val="FFFFFF"/>
                          </a:solidFill>
                          <a:effectLst/>
                          <a:latin typeface="Calibri" panose="020F0502020204030204" pitchFamily="34" charset="0"/>
                        </a:rPr>
                        <a:t>Time </a:t>
                      </a:r>
                    </a:p>
                  </a:txBody>
                  <a:tcPr marL="6932" marR="6932" marT="69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8933"/>
                    </a:solidFill>
                  </a:tcPr>
                </a:tc>
                <a:tc>
                  <a:txBody>
                    <a:bodyPr/>
                    <a:lstStyle/>
                    <a:p>
                      <a:pPr algn="ctr" fontAlgn="ctr"/>
                      <a:r>
                        <a:rPr lang="en-US" sz="1000" b="1" i="0" u="none" strike="noStrike">
                          <a:solidFill>
                            <a:srgbClr val="FFFFFF"/>
                          </a:solidFill>
                          <a:effectLst/>
                          <a:latin typeface="Calibri" panose="020F0502020204030204" pitchFamily="34" charset="0"/>
                        </a:rPr>
                        <a:t>Schedule </a:t>
                      </a:r>
                    </a:p>
                  </a:txBody>
                  <a:tcPr marL="6932" marR="6932" marT="69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8933"/>
                    </a:solidFill>
                  </a:tcPr>
                </a:tc>
                <a:extLst>
                  <a:ext uri="{0D108BD9-81ED-4DB2-BD59-A6C34878D82A}">
                    <a16:rowId xmlns:a16="http://schemas.microsoft.com/office/drawing/2014/main" val="10001"/>
                  </a:ext>
                </a:extLst>
              </a:tr>
              <a:tr h="717566">
                <a:tc vMerge="1">
                  <a:txBody>
                    <a:bodyPr/>
                    <a:lstStyle/>
                    <a:p>
                      <a:endParaRPr lang="en-US"/>
                    </a:p>
                  </a:txBody>
                  <a:tcPr/>
                </a:tc>
                <a:tc>
                  <a:txBody>
                    <a:bodyPr/>
                    <a:lstStyle/>
                    <a:p>
                      <a:pPr algn="l" fontAlgn="ctr"/>
                      <a:r>
                        <a:rPr lang="en-US" sz="1000" b="0" i="0" u="none" strike="noStrike">
                          <a:solidFill>
                            <a:srgbClr val="000000"/>
                          </a:solidFill>
                          <a:effectLst/>
                          <a:latin typeface="Calibri" panose="020F0502020204030204" pitchFamily="34" charset="0"/>
                        </a:rPr>
                        <a:t>8:00</a:t>
                      </a:r>
                    </a:p>
                  </a:txBody>
                  <a:tcPr marL="6932" marR="6932" marT="69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Arrival into Abu Dhabi Airport</a:t>
                      </a:r>
                      <a:br>
                        <a:rPr lang="en-US" sz="1000" b="0" i="0" u="none" strike="noStrike">
                          <a:solidFill>
                            <a:srgbClr val="000000"/>
                          </a:solidFill>
                          <a:effectLst/>
                          <a:latin typeface="Calibri" panose="020F0502020204030204" pitchFamily="34" charset="0"/>
                        </a:rPr>
                      </a:br>
                      <a:r>
                        <a:rPr lang="en-US" sz="1000" b="0" i="0" u="none" strike="noStrike">
                          <a:solidFill>
                            <a:srgbClr val="000000"/>
                          </a:solidFill>
                          <a:effectLst/>
                          <a:latin typeface="Calibri" panose="020F0502020204030204" pitchFamily="34" charset="0"/>
                        </a:rPr>
                        <a:t>and proceed with Half Day Abu Dhabi City Tour</a:t>
                      </a:r>
                    </a:p>
                  </a:txBody>
                  <a:tcPr marL="6932" marR="6932" marT="69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a:solidFill>
                            <a:srgbClr val="000000"/>
                          </a:solidFill>
                          <a:effectLst/>
                          <a:latin typeface="Calibri" panose="020F0502020204030204" pitchFamily="34" charset="0"/>
                        </a:rPr>
                        <a:t>13:00 - 15:00</a:t>
                      </a:r>
                    </a:p>
                  </a:txBody>
                  <a:tcPr marL="6932" marR="6932" marT="69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Friday Hakka Brunch at Emirates Palace  </a:t>
                      </a:r>
                    </a:p>
                  </a:txBody>
                  <a:tcPr marL="6932" marR="6932" marT="69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a:solidFill>
                            <a:srgbClr val="000000"/>
                          </a:solidFill>
                          <a:effectLst/>
                          <a:latin typeface="Calibri" panose="020F0502020204030204" pitchFamily="34" charset="0"/>
                        </a:rPr>
                        <a:t> </a:t>
                      </a:r>
                    </a:p>
                  </a:txBody>
                  <a:tcPr marL="6932" marR="6932" marT="69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Relax at the pool</a:t>
                      </a:r>
                    </a:p>
                  </a:txBody>
                  <a:tcPr marL="6932" marR="6932" marT="69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717566">
                <a:tc vMerge="1">
                  <a:txBody>
                    <a:bodyPr/>
                    <a:lstStyle/>
                    <a:p>
                      <a:endParaRPr lang="en-US"/>
                    </a:p>
                  </a:txBody>
                  <a:tcPr/>
                </a:tc>
                <a:tc>
                  <a:txBody>
                    <a:bodyPr/>
                    <a:lstStyle/>
                    <a:p>
                      <a:pPr algn="l" fontAlgn="ctr"/>
                      <a:r>
                        <a:rPr lang="en-US" sz="1000" b="0" i="0" u="none" strike="noStrike">
                          <a:solidFill>
                            <a:srgbClr val="000000"/>
                          </a:solidFill>
                          <a:effectLst/>
                          <a:latin typeface="Calibri" panose="020F0502020204030204" pitchFamily="34" charset="0"/>
                        </a:rPr>
                        <a:t>10:30 - 12:30</a:t>
                      </a:r>
                    </a:p>
                  </a:txBody>
                  <a:tcPr marL="6932" marR="6932" marT="69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dirty="0">
                          <a:solidFill>
                            <a:srgbClr val="000000"/>
                          </a:solidFill>
                          <a:effectLst/>
                          <a:latin typeface="Calibri" panose="020F0502020204030204" pitchFamily="34" charset="0"/>
                        </a:rPr>
                        <a:t>Places of Visit: </a:t>
                      </a:r>
                      <a:r>
                        <a:rPr lang="en-US" sz="1000" b="0" i="0" u="none" strike="noStrike" dirty="0">
                          <a:solidFill>
                            <a:srgbClr val="000000"/>
                          </a:solidFill>
                          <a:effectLst/>
                          <a:latin typeface="Calibri" panose="020F0502020204030204" pitchFamily="34" charset="0"/>
                        </a:rPr>
                        <a:t/>
                      </a:r>
                      <a:br>
                        <a:rPr lang="en-US" sz="1000" b="0" i="0" u="none" strike="noStrike" dirty="0">
                          <a:solidFill>
                            <a:srgbClr val="000000"/>
                          </a:solidFill>
                          <a:effectLst/>
                          <a:latin typeface="Calibri" panose="020F0502020204030204" pitchFamily="34" charset="0"/>
                        </a:rPr>
                      </a:br>
                      <a:r>
                        <a:rPr lang="en-US" sz="1000" b="0" i="0" u="none" strike="noStrike" dirty="0">
                          <a:solidFill>
                            <a:srgbClr val="000000"/>
                          </a:solidFill>
                          <a:effectLst/>
                          <a:latin typeface="Calibri" panose="020F0502020204030204" pitchFamily="34" charset="0"/>
                        </a:rPr>
                        <a:t>Sheikh </a:t>
                      </a:r>
                      <a:r>
                        <a:rPr lang="en-US" sz="1000" b="0" i="0" u="none" strike="noStrike" dirty="0" err="1">
                          <a:solidFill>
                            <a:srgbClr val="000000"/>
                          </a:solidFill>
                          <a:effectLst/>
                          <a:latin typeface="Calibri" panose="020F0502020204030204" pitchFamily="34" charset="0"/>
                        </a:rPr>
                        <a:t>Zayed</a:t>
                      </a:r>
                      <a:r>
                        <a:rPr lang="en-US" sz="1000" b="0" i="0" u="none" strike="noStrike" dirty="0">
                          <a:solidFill>
                            <a:srgbClr val="000000"/>
                          </a:solidFill>
                          <a:effectLst/>
                          <a:latin typeface="Calibri" panose="020F0502020204030204" pitchFamily="34" charset="0"/>
                        </a:rPr>
                        <a:t> Mosque</a:t>
                      </a:r>
                      <a:br>
                        <a:rPr lang="en-US" sz="1000" b="0" i="0" u="none" strike="noStrike" dirty="0">
                          <a:solidFill>
                            <a:srgbClr val="000000"/>
                          </a:solidFill>
                          <a:effectLst/>
                          <a:latin typeface="Calibri" panose="020F0502020204030204" pitchFamily="34" charset="0"/>
                        </a:rPr>
                      </a:br>
                      <a:r>
                        <a:rPr lang="en-US" sz="1000" b="0" i="0" u="none" strike="noStrike" dirty="0">
                          <a:solidFill>
                            <a:srgbClr val="000000"/>
                          </a:solidFill>
                          <a:effectLst/>
                          <a:latin typeface="Calibri" panose="020F0502020204030204" pitchFamily="34" charset="0"/>
                        </a:rPr>
                        <a:t>Qasr Al </a:t>
                      </a:r>
                      <a:r>
                        <a:rPr lang="en-US" sz="1000" b="0" i="0" u="none" strike="noStrike" dirty="0" err="1">
                          <a:solidFill>
                            <a:srgbClr val="000000"/>
                          </a:solidFill>
                          <a:effectLst/>
                          <a:latin typeface="Calibri" panose="020F0502020204030204" pitchFamily="34" charset="0"/>
                        </a:rPr>
                        <a:t>Watan</a:t>
                      </a:r>
                      <a:endParaRPr lang="en-US" sz="1000" b="0" i="0" u="none" strike="noStrike" dirty="0">
                        <a:solidFill>
                          <a:srgbClr val="000000"/>
                        </a:solidFill>
                        <a:effectLst/>
                        <a:latin typeface="Calibri" panose="020F0502020204030204" pitchFamily="34" charset="0"/>
                      </a:endParaRPr>
                    </a:p>
                  </a:txBody>
                  <a:tcPr marL="6932" marR="6932" marT="69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a:solidFill>
                            <a:srgbClr val="000000"/>
                          </a:solidFill>
                          <a:effectLst/>
                          <a:latin typeface="Calibri" panose="020F0502020204030204" pitchFamily="34" charset="0"/>
                        </a:rPr>
                        <a:t>16:00</a:t>
                      </a:r>
                    </a:p>
                  </a:txBody>
                  <a:tcPr marL="6932" marR="6932" marT="69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Check in at hotel of choice</a:t>
                      </a:r>
                    </a:p>
                  </a:txBody>
                  <a:tcPr marL="6932" marR="6932" marT="69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a:solidFill>
                            <a:srgbClr val="000000"/>
                          </a:solidFill>
                          <a:effectLst/>
                          <a:latin typeface="Calibri" panose="020F0502020204030204" pitchFamily="34" charset="0"/>
                        </a:rPr>
                        <a:t> </a:t>
                      </a:r>
                    </a:p>
                  </a:txBody>
                  <a:tcPr marL="6932" marR="6932" marT="69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Dinner at Marcos (if staying at Fairmont) </a:t>
                      </a:r>
                      <a:br>
                        <a:rPr lang="en-US" sz="1000" b="0" i="0" u="none" strike="noStrike">
                          <a:solidFill>
                            <a:srgbClr val="000000"/>
                          </a:solidFill>
                          <a:effectLst/>
                          <a:latin typeface="Calibri" panose="020F0502020204030204" pitchFamily="34" charset="0"/>
                        </a:rPr>
                      </a:br>
                      <a:endParaRPr lang="en-US" sz="1000" b="0" i="0" u="none" strike="noStrike">
                        <a:solidFill>
                          <a:srgbClr val="000000"/>
                        </a:solidFill>
                        <a:effectLst/>
                        <a:latin typeface="Calibri" panose="020F0502020204030204" pitchFamily="34" charset="0"/>
                      </a:endParaRPr>
                    </a:p>
                  </a:txBody>
                  <a:tcPr marL="6932" marR="6932" marT="69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79042">
                <a:tc rowSpan="3">
                  <a:txBody>
                    <a:bodyPr/>
                    <a:lstStyle/>
                    <a:p>
                      <a:pPr algn="ctr" fontAlgn="ctr"/>
                      <a:r>
                        <a:rPr lang="en-US" sz="1000" b="1" i="0" u="none" strike="noStrike">
                          <a:solidFill>
                            <a:srgbClr val="000000"/>
                          </a:solidFill>
                          <a:effectLst/>
                          <a:latin typeface="Calibri" panose="020F0502020204030204" pitchFamily="34" charset="0"/>
                        </a:rPr>
                        <a:t>Day 2</a:t>
                      </a:r>
                    </a:p>
                  </a:txBody>
                  <a:tcPr marL="6932" marR="6932" marT="69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8B13"/>
                    </a:solidFill>
                  </a:tcPr>
                </a:tc>
                <a:tc>
                  <a:txBody>
                    <a:bodyPr/>
                    <a:lstStyle/>
                    <a:p>
                      <a:pPr algn="l" fontAlgn="ctr"/>
                      <a:r>
                        <a:rPr lang="en-US" sz="1000" b="1" i="0" u="none" strike="noStrike">
                          <a:solidFill>
                            <a:srgbClr val="FFFFFF"/>
                          </a:solidFill>
                          <a:effectLst/>
                          <a:latin typeface="Calibri" panose="020F0502020204030204" pitchFamily="34" charset="0"/>
                        </a:rPr>
                        <a:t>Time </a:t>
                      </a:r>
                    </a:p>
                  </a:txBody>
                  <a:tcPr marL="6932" marR="6932" marT="69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8933"/>
                    </a:solidFill>
                  </a:tcPr>
                </a:tc>
                <a:tc>
                  <a:txBody>
                    <a:bodyPr/>
                    <a:lstStyle/>
                    <a:p>
                      <a:pPr algn="ctr" fontAlgn="ctr"/>
                      <a:r>
                        <a:rPr lang="en-US" sz="1000" b="1" i="0" u="none" strike="noStrike">
                          <a:solidFill>
                            <a:srgbClr val="FFFFFF"/>
                          </a:solidFill>
                          <a:effectLst/>
                          <a:latin typeface="Calibri" panose="020F0502020204030204" pitchFamily="34" charset="0"/>
                        </a:rPr>
                        <a:t>Schedule </a:t>
                      </a:r>
                    </a:p>
                  </a:txBody>
                  <a:tcPr marL="6932" marR="6932" marT="69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8933"/>
                    </a:solidFill>
                  </a:tcPr>
                </a:tc>
                <a:tc>
                  <a:txBody>
                    <a:bodyPr/>
                    <a:lstStyle/>
                    <a:p>
                      <a:pPr algn="l" fontAlgn="ctr"/>
                      <a:r>
                        <a:rPr lang="en-US" sz="1000" b="1" i="0" u="none" strike="noStrike">
                          <a:solidFill>
                            <a:srgbClr val="FFFFFF"/>
                          </a:solidFill>
                          <a:effectLst/>
                          <a:latin typeface="Calibri" panose="020F0502020204030204" pitchFamily="34" charset="0"/>
                        </a:rPr>
                        <a:t>Time </a:t>
                      </a:r>
                    </a:p>
                  </a:txBody>
                  <a:tcPr marL="6932" marR="6932" marT="69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8933"/>
                    </a:solidFill>
                  </a:tcPr>
                </a:tc>
                <a:tc>
                  <a:txBody>
                    <a:bodyPr/>
                    <a:lstStyle/>
                    <a:p>
                      <a:pPr algn="ctr" fontAlgn="ctr"/>
                      <a:r>
                        <a:rPr lang="en-US" sz="1000" b="1" i="0" u="none" strike="noStrike">
                          <a:solidFill>
                            <a:srgbClr val="FFFFFF"/>
                          </a:solidFill>
                          <a:effectLst/>
                          <a:latin typeface="Calibri" panose="020F0502020204030204" pitchFamily="34" charset="0"/>
                        </a:rPr>
                        <a:t>Schedule </a:t>
                      </a:r>
                    </a:p>
                  </a:txBody>
                  <a:tcPr marL="6932" marR="6932" marT="69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8933"/>
                    </a:solidFill>
                  </a:tcPr>
                </a:tc>
                <a:tc>
                  <a:txBody>
                    <a:bodyPr/>
                    <a:lstStyle/>
                    <a:p>
                      <a:pPr algn="l" fontAlgn="ctr"/>
                      <a:r>
                        <a:rPr lang="en-US" sz="1000" b="1" i="0" u="none" strike="noStrike">
                          <a:solidFill>
                            <a:srgbClr val="FFFFFF"/>
                          </a:solidFill>
                          <a:effectLst/>
                          <a:latin typeface="Calibri" panose="020F0502020204030204" pitchFamily="34" charset="0"/>
                        </a:rPr>
                        <a:t>Time </a:t>
                      </a:r>
                    </a:p>
                  </a:txBody>
                  <a:tcPr marL="6932" marR="6932" marT="69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8933"/>
                    </a:solidFill>
                  </a:tcPr>
                </a:tc>
                <a:tc>
                  <a:txBody>
                    <a:bodyPr/>
                    <a:lstStyle/>
                    <a:p>
                      <a:pPr algn="ctr" fontAlgn="ctr"/>
                      <a:r>
                        <a:rPr lang="en-US" sz="1000" b="1" i="0" u="none" strike="noStrike">
                          <a:solidFill>
                            <a:srgbClr val="FFFFFF"/>
                          </a:solidFill>
                          <a:effectLst/>
                          <a:latin typeface="Calibri" panose="020F0502020204030204" pitchFamily="34" charset="0"/>
                        </a:rPr>
                        <a:t>Schedule </a:t>
                      </a:r>
                    </a:p>
                  </a:txBody>
                  <a:tcPr marL="6932" marR="6932" marT="69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8933"/>
                    </a:solidFill>
                  </a:tcPr>
                </a:tc>
                <a:extLst>
                  <a:ext uri="{0D108BD9-81ED-4DB2-BD59-A6C34878D82A}">
                    <a16:rowId xmlns:a16="http://schemas.microsoft.com/office/drawing/2014/main" val="10004"/>
                  </a:ext>
                </a:extLst>
              </a:tr>
              <a:tr h="405214">
                <a:tc vMerge="1">
                  <a:txBody>
                    <a:bodyPr/>
                    <a:lstStyle/>
                    <a:p>
                      <a:endParaRPr lang="en-US"/>
                    </a:p>
                  </a:txBody>
                  <a:tcPr/>
                </a:tc>
                <a:tc>
                  <a:txBody>
                    <a:bodyPr/>
                    <a:lstStyle/>
                    <a:p>
                      <a:pPr algn="l" fontAlgn="ctr"/>
                      <a:r>
                        <a:rPr lang="en-US" sz="1000" b="0" i="0" u="none" strike="noStrike">
                          <a:solidFill>
                            <a:srgbClr val="000000"/>
                          </a:solidFill>
                          <a:effectLst/>
                          <a:latin typeface="Calibri" panose="020F0502020204030204" pitchFamily="34" charset="0"/>
                        </a:rPr>
                        <a:t>8:00</a:t>
                      </a:r>
                    </a:p>
                  </a:txBody>
                  <a:tcPr marL="6932" marR="6932" marT="69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Breakfast</a:t>
                      </a:r>
                    </a:p>
                  </a:txBody>
                  <a:tcPr marL="6932" marR="6932" marT="69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a:solidFill>
                            <a:srgbClr val="000000"/>
                          </a:solidFill>
                          <a:effectLst/>
                          <a:latin typeface="Calibri" panose="020F0502020204030204" pitchFamily="34" charset="0"/>
                        </a:rPr>
                        <a:t>13:30</a:t>
                      </a:r>
                    </a:p>
                  </a:txBody>
                  <a:tcPr marL="6932" marR="6932" marT="69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Lunch at the W hotel</a:t>
                      </a:r>
                    </a:p>
                  </a:txBody>
                  <a:tcPr marL="6932" marR="6932" marT="69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a:solidFill>
                            <a:srgbClr val="000000"/>
                          </a:solidFill>
                          <a:effectLst/>
                          <a:latin typeface="Calibri" panose="020F0502020204030204" pitchFamily="34" charset="0"/>
                        </a:rPr>
                        <a:t>18:00</a:t>
                      </a:r>
                    </a:p>
                  </a:txBody>
                  <a:tcPr marL="6932" marR="6932" marT="69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Dinner and drinks at Filini</a:t>
                      </a:r>
                    </a:p>
                  </a:txBody>
                  <a:tcPr marL="6932" marR="6932" marT="69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557169">
                <a:tc vMerge="1">
                  <a:txBody>
                    <a:bodyPr/>
                    <a:lstStyle/>
                    <a:p>
                      <a:endParaRPr lang="en-US"/>
                    </a:p>
                  </a:txBody>
                  <a:tcPr/>
                </a:tc>
                <a:tc>
                  <a:txBody>
                    <a:bodyPr/>
                    <a:lstStyle/>
                    <a:p>
                      <a:pPr algn="l" fontAlgn="ctr"/>
                      <a:r>
                        <a:rPr lang="en-US" sz="1000" b="0" i="0" u="none" strike="noStrike">
                          <a:solidFill>
                            <a:srgbClr val="000000"/>
                          </a:solidFill>
                          <a:effectLst/>
                          <a:latin typeface="Calibri" panose="020F0502020204030204" pitchFamily="34" charset="0"/>
                        </a:rPr>
                        <a:t>10:00 - 13:00</a:t>
                      </a:r>
                    </a:p>
                  </a:txBody>
                  <a:tcPr marL="6932" marR="6932" marT="69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Falcon Hospital Visit</a:t>
                      </a:r>
                    </a:p>
                  </a:txBody>
                  <a:tcPr marL="6932" marR="6932" marT="69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a:solidFill>
                            <a:srgbClr val="000000"/>
                          </a:solidFill>
                          <a:effectLst/>
                          <a:latin typeface="Calibri" panose="020F0502020204030204" pitchFamily="34" charset="0"/>
                        </a:rPr>
                        <a:t>15:00 - 17:00</a:t>
                      </a:r>
                    </a:p>
                  </a:txBody>
                  <a:tcPr marL="6932" marR="6932" marT="69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Yas Marina Circuit Activiites </a:t>
                      </a:r>
                    </a:p>
                  </a:txBody>
                  <a:tcPr marL="6932" marR="6932" marT="69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a:solidFill>
                            <a:srgbClr val="000000"/>
                          </a:solidFill>
                          <a:effectLst/>
                          <a:latin typeface="Calibri" panose="020F0502020204030204" pitchFamily="34" charset="0"/>
                        </a:rPr>
                        <a:t> </a:t>
                      </a:r>
                    </a:p>
                  </a:txBody>
                  <a:tcPr marL="6932" marR="6932" marT="69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 </a:t>
                      </a:r>
                    </a:p>
                  </a:txBody>
                  <a:tcPr marL="6932" marR="6932" marT="69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172084">
                <a:tc rowSpan="3">
                  <a:txBody>
                    <a:bodyPr/>
                    <a:lstStyle/>
                    <a:p>
                      <a:pPr algn="ctr" fontAlgn="ctr"/>
                      <a:r>
                        <a:rPr lang="en-US" sz="1000" b="1" i="0" u="none" strike="noStrike">
                          <a:solidFill>
                            <a:srgbClr val="000000"/>
                          </a:solidFill>
                          <a:effectLst/>
                          <a:latin typeface="Calibri" panose="020F0502020204030204" pitchFamily="34" charset="0"/>
                        </a:rPr>
                        <a:t>Day 3</a:t>
                      </a:r>
                    </a:p>
                  </a:txBody>
                  <a:tcPr marL="6932" marR="6932" marT="69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8B13"/>
                    </a:solidFill>
                  </a:tcPr>
                </a:tc>
                <a:tc>
                  <a:txBody>
                    <a:bodyPr/>
                    <a:lstStyle/>
                    <a:p>
                      <a:pPr algn="l" fontAlgn="ctr"/>
                      <a:r>
                        <a:rPr lang="en-US" sz="1000" b="1" i="0" u="none" strike="noStrike">
                          <a:solidFill>
                            <a:srgbClr val="FFFFFF"/>
                          </a:solidFill>
                          <a:effectLst/>
                          <a:latin typeface="Calibri" panose="020F0502020204030204" pitchFamily="34" charset="0"/>
                        </a:rPr>
                        <a:t>Time </a:t>
                      </a:r>
                    </a:p>
                  </a:txBody>
                  <a:tcPr marL="6932" marR="6932" marT="69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8933"/>
                    </a:solidFill>
                  </a:tcPr>
                </a:tc>
                <a:tc>
                  <a:txBody>
                    <a:bodyPr/>
                    <a:lstStyle/>
                    <a:p>
                      <a:pPr algn="ctr" fontAlgn="ctr"/>
                      <a:r>
                        <a:rPr lang="en-US" sz="1000" b="1" i="0" u="none" strike="noStrike">
                          <a:solidFill>
                            <a:srgbClr val="FFFFFF"/>
                          </a:solidFill>
                          <a:effectLst/>
                          <a:latin typeface="Calibri" panose="020F0502020204030204" pitchFamily="34" charset="0"/>
                        </a:rPr>
                        <a:t>Schedule </a:t>
                      </a:r>
                    </a:p>
                  </a:txBody>
                  <a:tcPr marL="6932" marR="6932" marT="69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8933"/>
                    </a:solidFill>
                  </a:tcPr>
                </a:tc>
                <a:tc>
                  <a:txBody>
                    <a:bodyPr/>
                    <a:lstStyle/>
                    <a:p>
                      <a:pPr algn="l" fontAlgn="ctr"/>
                      <a:r>
                        <a:rPr lang="en-US" sz="1000" b="1" i="0" u="none" strike="noStrike">
                          <a:solidFill>
                            <a:srgbClr val="FFFFFF"/>
                          </a:solidFill>
                          <a:effectLst/>
                          <a:latin typeface="Calibri" panose="020F0502020204030204" pitchFamily="34" charset="0"/>
                        </a:rPr>
                        <a:t>Time </a:t>
                      </a:r>
                    </a:p>
                  </a:txBody>
                  <a:tcPr marL="6932" marR="6932" marT="69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8933"/>
                    </a:solidFill>
                  </a:tcPr>
                </a:tc>
                <a:tc>
                  <a:txBody>
                    <a:bodyPr/>
                    <a:lstStyle/>
                    <a:p>
                      <a:pPr algn="ctr" fontAlgn="ctr"/>
                      <a:r>
                        <a:rPr lang="en-US" sz="1000" b="1" i="0" u="none" strike="noStrike">
                          <a:solidFill>
                            <a:srgbClr val="FFFFFF"/>
                          </a:solidFill>
                          <a:effectLst/>
                          <a:latin typeface="Calibri" panose="020F0502020204030204" pitchFamily="34" charset="0"/>
                        </a:rPr>
                        <a:t>Schedule </a:t>
                      </a:r>
                    </a:p>
                  </a:txBody>
                  <a:tcPr marL="6932" marR="6932" marT="69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8933"/>
                    </a:solidFill>
                  </a:tcPr>
                </a:tc>
                <a:tc>
                  <a:txBody>
                    <a:bodyPr/>
                    <a:lstStyle/>
                    <a:p>
                      <a:pPr algn="l" fontAlgn="ctr"/>
                      <a:r>
                        <a:rPr lang="en-US" sz="1000" b="1" i="0" u="none" strike="noStrike">
                          <a:solidFill>
                            <a:srgbClr val="FFFFFF"/>
                          </a:solidFill>
                          <a:effectLst/>
                          <a:latin typeface="Calibri" panose="020F0502020204030204" pitchFamily="34" charset="0"/>
                        </a:rPr>
                        <a:t>Time </a:t>
                      </a:r>
                    </a:p>
                  </a:txBody>
                  <a:tcPr marL="6932" marR="6932" marT="69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8933"/>
                    </a:solidFill>
                  </a:tcPr>
                </a:tc>
                <a:tc>
                  <a:txBody>
                    <a:bodyPr/>
                    <a:lstStyle/>
                    <a:p>
                      <a:pPr algn="ctr" fontAlgn="ctr"/>
                      <a:r>
                        <a:rPr lang="en-US" sz="1000" b="1" i="0" u="none" strike="noStrike">
                          <a:solidFill>
                            <a:srgbClr val="FFFFFF"/>
                          </a:solidFill>
                          <a:effectLst/>
                          <a:latin typeface="Calibri" panose="020F0502020204030204" pitchFamily="34" charset="0"/>
                        </a:rPr>
                        <a:t>Schedule </a:t>
                      </a:r>
                    </a:p>
                  </a:txBody>
                  <a:tcPr marL="6932" marR="6932" marT="69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8933"/>
                    </a:solidFill>
                  </a:tcPr>
                </a:tc>
                <a:extLst>
                  <a:ext uri="{0D108BD9-81ED-4DB2-BD59-A6C34878D82A}">
                    <a16:rowId xmlns:a16="http://schemas.microsoft.com/office/drawing/2014/main" val="10007"/>
                  </a:ext>
                </a:extLst>
              </a:tr>
              <a:tr h="616263">
                <a:tc vMerge="1">
                  <a:txBody>
                    <a:bodyPr/>
                    <a:lstStyle/>
                    <a:p>
                      <a:endParaRPr lang="en-US"/>
                    </a:p>
                  </a:txBody>
                  <a:tcPr/>
                </a:tc>
                <a:tc>
                  <a:txBody>
                    <a:bodyPr/>
                    <a:lstStyle/>
                    <a:p>
                      <a:pPr algn="l" fontAlgn="ctr"/>
                      <a:r>
                        <a:rPr lang="en-US" sz="1000" b="0" i="0" u="none" strike="noStrike">
                          <a:solidFill>
                            <a:srgbClr val="000000"/>
                          </a:solidFill>
                          <a:effectLst/>
                          <a:latin typeface="Calibri" panose="020F0502020204030204" pitchFamily="34" charset="0"/>
                        </a:rPr>
                        <a:t>8:00</a:t>
                      </a:r>
                    </a:p>
                  </a:txBody>
                  <a:tcPr marL="6932" marR="6932" marT="69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Breakfast</a:t>
                      </a:r>
                    </a:p>
                  </a:txBody>
                  <a:tcPr marL="6932" marR="6932" marT="69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a:solidFill>
                            <a:srgbClr val="000000"/>
                          </a:solidFill>
                          <a:effectLst/>
                          <a:latin typeface="Calibri" panose="020F0502020204030204" pitchFamily="34" charset="0"/>
                        </a:rPr>
                        <a:t>12:30</a:t>
                      </a:r>
                    </a:p>
                  </a:txBody>
                  <a:tcPr marL="6932" marR="6932" marT="69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Lunch at Marcos at Fairmont Bab Al Bahar</a:t>
                      </a:r>
                    </a:p>
                  </a:txBody>
                  <a:tcPr marL="6932" marR="6932" marT="69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a:solidFill>
                            <a:srgbClr val="000000"/>
                          </a:solidFill>
                          <a:effectLst/>
                          <a:latin typeface="Calibri" panose="020F0502020204030204" pitchFamily="34" charset="0"/>
                        </a:rPr>
                        <a:t>18:00</a:t>
                      </a:r>
                    </a:p>
                  </a:txBody>
                  <a:tcPr marL="6932" marR="6932" marT="69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Dinner at Buddha Bar Beach Club</a:t>
                      </a:r>
                    </a:p>
                  </a:txBody>
                  <a:tcPr marL="6932" marR="6932" marT="69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628094">
                <a:tc vMerge="1">
                  <a:txBody>
                    <a:bodyPr/>
                    <a:lstStyle/>
                    <a:p>
                      <a:endParaRPr lang="en-US"/>
                    </a:p>
                  </a:txBody>
                  <a:tcPr/>
                </a:tc>
                <a:tc>
                  <a:txBody>
                    <a:bodyPr/>
                    <a:lstStyle/>
                    <a:p>
                      <a:pPr algn="l" fontAlgn="ctr"/>
                      <a:r>
                        <a:rPr lang="en-US" sz="1000" b="0" i="0" u="none" strike="noStrike">
                          <a:solidFill>
                            <a:srgbClr val="000000"/>
                          </a:solidFill>
                          <a:effectLst/>
                          <a:latin typeface="Calibri" panose="020F0502020204030204" pitchFamily="34" charset="0"/>
                        </a:rPr>
                        <a:t>9:00 - 11:30</a:t>
                      </a:r>
                    </a:p>
                  </a:txBody>
                  <a:tcPr marL="6932" marR="6932" marT="69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Kayak around the Louvre Abu Dhabi or Tour of Louvre Abu Dhabi</a:t>
                      </a:r>
                    </a:p>
                  </a:txBody>
                  <a:tcPr marL="6932" marR="6932" marT="69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a:solidFill>
                            <a:srgbClr val="000000"/>
                          </a:solidFill>
                          <a:effectLst/>
                          <a:latin typeface="Calibri" panose="020F0502020204030204" pitchFamily="34" charset="0"/>
                        </a:rPr>
                        <a:t>14:00</a:t>
                      </a:r>
                    </a:p>
                  </a:txBody>
                  <a:tcPr marL="6932" marR="6932" marT="69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Leisure time at Souq Qaryat Al Beri</a:t>
                      </a:r>
                    </a:p>
                  </a:txBody>
                  <a:tcPr marL="6932" marR="6932" marT="69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a:solidFill>
                            <a:srgbClr val="000000"/>
                          </a:solidFill>
                          <a:effectLst/>
                          <a:latin typeface="Calibri" panose="020F0502020204030204" pitchFamily="34" charset="0"/>
                        </a:rPr>
                        <a:t> </a:t>
                      </a:r>
                    </a:p>
                  </a:txBody>
                  <a:tcPr marL="6932" marR="6932" marT="69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Optional drinks after Dinner (not priced in package)</a:t>
                      </a:r>
                    </a:p>
                  </a:txBody>
                  <a:tcPr marL="6932" marR="6932" marT="69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160020">
                <a:tc rowSpan="4">
                  <a:txBody>
                    <a:bodyPr/>
                    <a:lstStyle/>
                    <a:p>
                      <a:pPr algn="ctr" fontAlgn="ctr"/>
                      <a:r>
                        <a:rPr lang="en-US" sz="1000" b="1" i="0" u="none" strike="noStrike">
                          <a:solidFill>
                            <a:srgbClr val="000000"/>
                          </a:solidFill>
                          <a:effectLst/>
                          <a:latin typeface="Calibri" panose="020F0502020204030204" pitchFamily="34" charset="0"/>
                        </a:rPr>
                        <a:t>Day 4 </a:t>
                      </a:r>
                      <a:br>
                        <a:rPr lang="en-US" sz="1000" b="1" i="0" u="none" strike="noStrike">
                          <a:solidFill>
                            <a:srgbClr val="000000"/>
                          </a:solidFill>
                          <a:effectLst/>
                          <a:latin typeface="Calibri" panose="020F0502020204030204" pitchFamily="34" charset="0"/>
                        </a:rPr>
                      </a:br>
                      <a:endParaRPr lang="en-US" sz="1000" b="1" i="0" u="none" strike="noStrike">
                        <a:solidFill>
                          <a:srgbClr val="000000"/>
                        </a:solidFill>
                        <a:effectLst/>
                        <a:latin typeface="Calibri" panose="020F0502020204030204" pitchFamily="34" charset="0"/>
                      </a:endParaRPr>
                    </a:p>
                  </a:txBody>
                  <a:tcPr marL="6932" marR="6932" marT="69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8B13"/>
                    </a:solidFill>
                  </a:tcPr>
                </a:tc>
                <a:tc>
                  <a:txBody>
                    <a:bodyPr/>
                    <a:lstStyle/>
                    <a:p>
                      <a:pPr algn="l" fontAlgn="ctr"/>
                      <a:r>
                        <a:rPr lang="en-US" sz="1000" b="1" i="0" u="none" strike="noStrike">
                          <a:solidFill>
                            <a:srgbClr val="FFFFFF"/>
                          </a:solidFill>
                          <a:effectLst/>
                          <a:latin typeface="Calibri" panose="020F0502020204030204" pitchFamily="34" charset="0"/>
                        </a:rPr>
                        <a:t>Time </a:t>
                      </a:r>
                    </a:p>
                  </a:txBody>
                  <a:tcPr marL="6932" marR="6932" marT="69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8933"/>
                    </a:solidFill>
                  </a:tcPr>
                </a:tc>
                <a:tc>
                  <a:txBody>
                    <a:bodyPr/>
                    <a:lstStyle/>
                    <a:p>
                      <a:pPr algn="ctr" fontAlgn="ctr"/>
                      <a:r>
                        <a:rPr lang="en-US" sz="1000" b="1" i="0" u="none" strike="noStrike">
                          <a:solidFill>
                            <a:srgbClr val="FFFFFF"/>
                          </a:solidFill>
                          <a:effectLst/>
                          <a:latin typeface="Calibri" panose="020F0502020204030204" pitchFamily="34" charset="0"/>
                        </a:rPr>
                        <a:t>Schedule </a:t>
                      </a:r>
                    </a:p>
                  </a:txBody>
                  <a:tcPr marL="6932" marR="6932" marT="69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8933"/>
                    </a:solidFill>
                  </a:tcPr>
                </a:tc>
                <a:tc>
                  <a:txBody>
                    <a:bodyPr/>
                    <a:lstStyle/>
                    <a:p>
                      <a:pPr algn="l" fontAlgn="ctr"/>
                      <a:r>
                        <a:rPr lang="en-US" sz="1000" b="1" i="0" u="none" strike="noStrike">
                          <a:solidFill>
                            <a:srgbClr val="FFFFFF"/>
                          </a:solidFill>
                          <a:effectLst/>
                          <a:latin typeface="Calibri" panose="020F0502020204030204" pitchFamily="34" charset="0"/>
                        </a:rPr>
                        <a:t>Time </a:t>
                      </a:r>
                    </a:p>
                  </a:txBody>
                  <a:tcPr marL="6932" marR="6932" marT="69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8933"/>
                    </a:solidFill>
                  </a:tcPr>
                </a:tc>
                <a:tc>
                  <a:txBody>
                    <a:bodyPr/>
                    <a:lstStyle/>
                    <a:p>
                      <a:pPr algn="ctr" fontAlgn="ctr"/>
                      <a:r>
                        <a:rPr lang="en-US" sz="1000" b="1" i="0" u="none" strike="noStrike">
                          <a:solidFill>
                            <a:srgbClr val="FFFFFF"/>
                          </a:solidFill>
                          <a:effectLst/>
                          <a:latin typeface="Calibri" panose="020F0502020204030204" pitchFamily="34" charset="0"/>
                        </a:rPr>
                        <a:t>Schedule </a:t>
                      </a:r>
                    </a:p>
                  </a:txBody>
                  <a:tcPr marL="6932" marR="6932" marT="69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8933"/>
                    </a:solidFill>
                  </a:tcPr>
                </a:tc>
                <a:tc>
                  <a:txBody>
                    <a:bodyPr/>
                    <a:lstStyle/>
                    <a:p>
                      <a:pPr algn="l" fontAlgn="ctr"/>
                      <a:r>
                        <a:rPr lang="en-US" sz="1000" b="1" i="0" u="none" strike="noStrike">
                          <a:solidFill>
                            <a:srgbClr val="FFFFFF"/>
                          </a:solidFill>
                          <a:effectLst/>
                          <a:latin typeface="Calibri" panose="020F0502020204030204" pitchFamily="34" charset="0"/>
                        </a:rPr>
                        <a:t>Time </a:t>
                      </a:r>
                    </a:p>
                  </a:txBody>
                  <a:tcPr marL="6932" marR="6932" marT="69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8933"/>
                    </a:solidFill>
                  </a:tcPr>
                </a:tc>
                <a:tc>
                  <a:txBody>
                    <a:bodyPr/>
                    <a:lstStyle/>
                    <a:p>
                      <a:pPr algn="ctr" fontAlgn="ctr"/>
                      <a:r>
                        <a:rPr lang="en-US" sz="1000" b="1" i="0" u="none" strike="noStrike">
                          <a:solidFill>
                            <a:srgbClr val="FFFFFF"/>
                          </a:solidFill>
                          <a:effectLst/>
                          <a:latin typeface="Calibri" panose="020F0502020204030204" pitchFamily="34" charset="0"/>
                        </a:rPr>
                        <a:t>Schedule </a:t>
                      </a:r>
                    </a:p>
                  </a:txBody>
                  <a:tcPr marL="6932" marR="6932" marT="69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8933"/>
                    </a:solidFill>
                  </a:tcPr>
                </a:tc>
                <a:extLst>
                  <a:ext uri="{0D108BD9-81ED-4DB2-BD59-A6C34878D82A}">
                    <a16:rowId xmlns:a16="http://schemas.microsoft.com/office/drawing/2014/main" val="10010"/>
                  </a:ext>
                </a:extLst>
              </a:tr>
              <a:tr h="405214">
                <a:tc vMerge="1">
                  <a:txBody>
                    <a:bodyPr/>
                    <a:lstStyle/>
                    <a:p>
                      <a:endParaRPr lang="en-US"/>
                    </a:p>
                  </a:txBody>
                  <a:tcPr/>
                </a:tc>
                <a:tc>
                  <a:txBody>
                    <a:bodyPr/>
                    <a:lstStyle/>
                    <a:p>
                      <a:pPr algn="l" fontAlgn="ctr"/>
                      <a:r>
                        <a:rPr lang="en-US" sz="1000" b="0" i="0" u="none" strike="noStrike">
                          <a:solidFill>
                            <a:srgbClr val="000000"/>
                          </a:solidFill>
                          <a:effectLst/>
                          <a:latin typeface="Calibri" panose="020F0502020204030204" pitchFamily="34" charset="0"/>
                        </a:rPr>
                        <a:t>8:00</a:t>
                      </a:r>
                    </a:p>
                  </a:txBody>
                  <a:tcPr marL="6932" marR="6932" marT="69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Breakfast and check-out from hotel</a:t>
                      </a:r>
                    </a:p>
                  </a:txBody>
                  <a:tcPr marL="6932" marR="6932" marT="69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a:solidFill>
                            <a:srgbClr val="000000"/>
                          </a:solidFill>
                          <a:effectLst/>
                          <a:latin typeface="Calibri" panose="020F0502020204030204" pitchFamily="34" charset="0"/>
                        </a:rPr>
                        <a:t>12:00 - 13:30</a:t>
                      </a:r>
                    </a:p>
                  </a:txBody>
                  <a:tcPr marL="6932" marR="6932" marT="69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Lunch at Cipriani</a:t>
                      </a:r>
                    </a:p>
                  </a:txBody>
                  <a:tcPr marL="6932" marR="6932" marT="69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a:solidFill>
                            <a:srgbClr val="000000"/>
                          </a:solidFill>
                          <a:effectLst/>
                          <a:latin typeface="Calibri" panose="020F0502020204030204" pitchFamily="34" charset="0"/>
                        </a:rPr>
                        <a:t>21:30</a:t>
                      </a:r>
                    </a:p>
                  </a:txBody>
                  <a:tcPr marL="6932" marR="6932" marT="69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Drinks at the desert hotel (Al Wathba)</a:t>
                      </a:r>
                    </a:p>
                  </a:txBody>
                  <a:tcPr marL="6932" marR="6932" marT="69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405214">
                <a:tc vMerge="1">
                  <a:txBody>
                    <a:bodyPr/>
                    <a:lstStyle/>
                    <a:p>
                      <a:endParaRPr lang="en-US"/>
                    </a:p>
                  </a:txBody>
                  <a:tcPr/>
                </a:tc>
                <a:tc rowSpan="2">
                  <a:txBody>
                    <a:bodyPr/>
                    <a:lstStyle/>
                    <a:p>
                      <a:pPr algn="l" fontAlgn="ctr"/>
                      <a:r>
                        <a:rPr lang="en-US" sz="1000" b="0" i="0" u="none" strike="noStrike">
                          <a:solidFill>
                            <a:srgbClr val="000000"/>
                          </a:solidFill>
                          <a:effectLst/>
                          <a:latin typeface="Calibri" panose="020F0502020204030204" pitchFamily="34" charset="0"/>
                        </a:rPr>
                        <a:t>9:30-11:30</a:t>
                      </a:r>
                    </a:p>
                  </a:txBody>
                  <a:tcPr marL="6932" marR="6932" marT="69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1000" b="0" i="0" u="none" strike="noStrike">
                          <a:solidFill>
                            <a:srgbClr val="000000"/>
                          </a:solidFill>
                          <a:effectLst/>
                          <a:latin typeface="Calibri" panose="020F0502020204030204" pitchFamily="34" charset="0"/>
                        </a:rPr>
                        <a:t>Pearl Diving Experience</a:t>
                      </a:r>
                    </a:p>
                  </a:txBody>
                  <a:tcPr marL="6932" marR="6932" marT="69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a:solidFill>
                            <a:srgbClr val="000000"/>
                          </a:solidFill>
                          <a:effectLst/>
                          <a:latin typeface="Calibri" panose="020F0502020204030204" pitchFamily="34" charset="0"/>
                        </a:rPr>
                        <a:t>14:00</a:t>
                      </a:r>
                    </a:p>
                  </a:txBody>
                  <a:tcPr marL="6932" marR="6932" marT="69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Check-in at a Wathba Desert Resort</a:t>
                      </a:r>
                    </a:p>
                  </a:txBody>
                  <a:tcPr marL="6932" marR="6932" marT="69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a:solidFill>
                            <a:srgbClr val="000000"/>
                          </a:solidFill>
                          <a:effectLst/>
                          <a:latin typeface="Calibri" panose="020F0502020204030204" pitchFamily="34" charset="0"/>
                        </a:rPr>
                        <a:t> </a:t>
                      </a:r>
                    </a:p>
                  </a:txBody>
                  <a:tcPr marL="6932" marR="6932" marT="69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 </a:t>
                      </a:r>
                    </a:p>
                  </a:txBody>
                  <a:tcPr marL="6932" marR="6932" marT="69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1190317">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fontAlgn="ctr"/>
                      <a:r>
                        <a:rPr lang="en-US" sz="1000" b="0" i="0" u="none" strike="noStrike">
                          <a:solidFill>
                            <a:srgbClr val="000000"/>
                          </a:solidFill>
                          <a:effectLst/>
                          <a:latin typeface="Calibri" panose="020F0502020204030204" pitchFamily="34" charset="0"/>
                        </a:rPr>
                        <a:t>15:00 - 21:00</a:t>
                      </a:r>
                    </a:p>
                  </a:txBody>
                  <a:tcPr marL="6932" marR="6932" marT="69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Pick-up for Hala Oasis (desert sunset drive)</a:t>
                      </a:r>
                      <a:br>
                        <a:rPr lang="en-US" sz="1000" b="0" i="0" u="none" strike="noStrike">
                          <a:solidFill>
                            <a:srgbClr val="000000"/>
                          </a:solidFill>
                          <a:effectLst/>
                          <a:latin typeface="Calibri" panose="020F0502020204030204" pitchFamily="34" charset="0"/>
                        </a:rPr>
                      </a:br>
                      <a:r>
                        <a:rPr lang="en-US" sz="1000" b="0" i="0" u="none" strike="noStrike">
                          <a:solidFill>
                            <a:srgbClr val="000000"/>
                          </a:solidFill>
                          <a:effectLst/>
                          <a:latin typeface="Calibri" panose="020F0502020204030204" pitchFamily="34" charset="0"/>
                        </a:rPr>
                        <a:t>Activities: </a:t>
                      </a:r>
                      <a:br>
                        <a:rPr lang="en-US" sz="1000" b="0" i="0" u="none" strike="noStrike">
                          <a:solidFill>
                            <a:srgbClr val="000000"/>
                          </a:solidFill>
                          <a:effectLst/>
                          <a:latin typeface="Calibri" panose="020F0502020204030204" pitchFamily="34" charset="0"/>
                        </a:rPr>
                      </a:br>
                      <a:r>
                        <a:rPr lang="en-US" sz="1000" b="0" i="0" u="none" strike="noStrike">
                          <a:solidFill>
                            <a:srgbClr val="000000"/>
                          </a:solidFill>
                          <a:effectLst/>
                          <a:latin typeface="Calibri" panose="020F0502020204030204" pitchFamily="34" charset="0"/>
                        </a:rPr>
                        <a:t>Dune Bashing, Shisha, Henna hand-painting, Arabic-themed dinner</a:t>
                      </a:r>
                    </a:p>
                  </a:txBody>
                  <a:tcPr marL="6932" marR="6932" marT="69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a:solidFill>
                            <a:srgbClr val="000000"/>
                          </a:solidFill>
                          <a:effectLst/>
                          <a:latin typeface="Calibri" panose="020F0502020204030204" pitchFamily="34" charset="0"/>
                        </a:rPr>
                        <a:t> </a:t>
                      </a:r>
                    </a:p>
                  </a:txBody>
                  <a:tcPr marL="6932" marR="6932" marT="69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 </a:t>
                      </a:r>
                    </a:p>
                  </a:txBody>
                  <a:tcPr marL="6932" marR="6932" marT="69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172084">
                <a:tc rowSpan="2">
                  <a:txBody>
                    <a:bodyPr/>
                    <a:lstStyle/>
                    <a:p>
                      <a:pPr algn="ctr" fontAlgn="ctr"/>
                      <a:r>
                        <a:rPr lang="en-US" sz="1000" b="1" i="0" u="none" strike="noStrike">
                          <a:solidFill>
                            <a:srgbClr val="000000"/>
                          </a:solidFill>
                          <a:effectLst/>
                          <a:latin typeface="Calibri" panose="020F0502020204030204" pitchFamily="34" charset="0"/>
                        </a:rPr>
                        <a:t>Day 5 </a:t>
                      </a:r>
                      <a:br>
                        <a:rPr lang="en-US" sz="1000" b="1" i="0" u="none" strike="noStrike">
                          <a:solidFill>
                            <a:srgbClr val="000000"/>
                          </a:solidFill>
                          <a:effectLst/>
                          <a:latin typeface="Calibri" panose="020F0502020204030204" pitchFamily="34" charset="0"/>
                        </a:rPr>
                      </a:br>
                      <a:endParaRPr lang="en-US" sz="1000" b="1" i="0" u="none" strike="noStrike">
                        <a:solidFill>
                          <a:srgbClr val="000000"/>
                        </a:solidFill>
                        <a:effectLst/>
                        <a:latin typeface="Calibri" panose="020F0502020204030204" pitchFamily="34" charset="0"/>
                      </a:endParaRPr>
                    </a:p>
                  </a:txBody>
                  <a:tcPr marL="6932" marR="6932" marT="69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8B13"/>
                    </a:solidFill>
                  </a:tcPr>
                </a:tc>
                <a:tc>
                  <a:txBody>
                    <a:bodyPr/>
                    <a:lstStyle/>
                    <a:p>
                      <a:pPr algn="l" fontAlgn="ctr"/>
                      <a:r>
                        <a:rPr lang="en-US" sz="1000" b="1" i="0" u="none" strike="noStrike">
                          <a:solidFill>
                            <a:srgbClr val="FFFFFF"/>
                          </a:solidFill>
                          <a:effectLst/>
                          <a:latin typeface="Calibri" panose="020F0502020204030204" pitchFamily="34" charset="0"/>
                        </a:rPr>
                        <a:t>Time </a:t>
                      </a:r>
                    </a:p>
                  </a:txBody>
                  <a:tcPr marL="6932" marR="6932" marT="69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8933"/>
                    </a:solidFill>
                  </a:tcPr>
                </a:tc>
                <a:tc>
                  <a:txBody>
                    <a:bodyPr/>
                    <a:lstStyle/>
                    <a:p>
                      <a:pPr algn="ctr" fontAlgn="ctr"/>
                      <a:r>
                        <a:rPr lang="en-US" sz="1000" b="1" i="0" u="none" strike="noStrike">
                          <a:solidFill>
                            <a:srgbClr val="FFFFFF"/>
                          </a:solidFill>
                          <a:effectLst/>
                          <a:latin typeface="Calibri" panose="020F0502020204030204" pitchFamily="34" charset="0"/>
                        </a:rPr>
                        <a:t>Schedule </a:t>
                      </a:r>
                    </a:p>
                  </a:txBody>
                  <a:tcPr marL="6932" marR="6932" marT="69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8933"/>
                    </a:solidFill>
                  </a:tcPr>
                </a:tc>
                <a:tc>
                  <a:txBody>
                    <a:bodyPr/>
                    <a:lstStyle/>
                    <a:p>
                      <a:pPr algn="l" fontAlgn="ctr"/>
                      <a:r>
                        <a:rPr lang="en-US" sz="1000" b="1" i="0" u="none" strike="noStrike">
                          <a:solidFill>
                            <a:srgbClr val="FFFFFF"/>
                          </a:solidFill>
                          <a:effectLst/>
                          <a:latin typeface="Calibri" panose="020F0502020204030204" pitchFamily="34" charset="0"/>
                        </a:rPr>
                        <a:t>Time </a:t>
                      </a:r>
                    </a:p>
                  </a:txBody>
                  <a:tcPr marL="6932" marR="6932" marT="69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8933"/>
                    </a:solidFill>
                  </a:tcPr>
                </a:tc>
                <a:tc>
                  <a:txBody>
                    <a:bodyPr/>
                    <a:lstStyle/>
                    <a:p>
                      <a:pPr algn="ctr" fontAlgn="ctr"/>
                      <a:r>
                        <a:rPr lang="en-US" sz="1000" b="1" i="0" u="none" strike="noStrike">
                          <a:solidFill>
                            <a:srgbClr val="FFFFFF"/>
                          </a:solidFill>
                          <a:effectLst/>
                          <a:latin typeface="Calibri" panose="020F0502020204030204" pitchFamily="34" charset="0"/>
                        </a:rPr>
                        <a:t>Schedule </a:t>
                      </a:r>
                    </a:p>
                  </a:txBody>
                  <a:tcPr marL="6932" marR="6932" marT="69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8933"/>
                    </a:solidFill>
                  </a:tcPr>
                </a:tc>
                <a:tc>
                  <a:txBody>
                    <a:bodyPr/>
                    <a:lstStyle/>
                    <a:p>
                      <a:pPr algn="l" fontAlgn="ctr"/>
                      <a:r>
                        <a:rPr lang="en-US" sz="1000" b="1" i="0" u="none" strike="noStrike">
                          <a:solidFill>
                            <a:srgbClr val="FFFFFF"/>
                          </a:solidFill>
                          <a:effectLst/>
                          <a:latin typeface="Calibri" panose="020F0502020204030204" pitchFamily="34" charset="0"/>
                        </a:rPr>
                        <a:t>Time </a:t>
                      </a:r>
                    </a:p>
                  </a:txBody>
                  <a:tcPr marL="6932" marR="6932" marT="69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8933"/>
                    </a:solidFill>
                  </a:tcPr>
                </a:tc>
                <a:tc>
                  <a:txBody>
                    <a:bodyPr/>
                    <a:lstStyle/>
                    <a:p>
                      <a:pPr algn="ctr" fontAlgn="ctr"/>
                      <a:r>
                        <a:rPr lang="en-US" sz="1000" b="1" i="0" u="none" strike="noStrike">
                          <a:solidFill>
                            <a:srgbClr val="FFFFFF"/>
                          </a:solidFill>
                          <a:effectLst/>
                          <a:latin typeface="Calibri" panose="020F0502020204030204" pitchFamily="34" charset="0"/>
                        </a:rPr>
                        <a:t>Schedule </a:t>
                      </a:r>
                    </a:p>
                  </a:txBody>
                  <a:tcPr marL="6932" marR="6932" marT="69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8933"/>
                    </a:solidFill>
                  </a:tcPr>
                </a:tc>
                <a:extLst>
                  <a:ext uri="{0D108BD9-81ED-4DB2-BD59-A6C34878D82A}">
                    <a16:rowId xmlns:a16="http://schemas.microsoft.com/office/drawing/2014/main" val="10014"/>
                  </a:ext>
                </a:extLst>
              </a:tr>
              <a:tr h="336682">
                <a:tc vMerge="1">
                  <a:txBody>
                    <a:bodyPr/>
                    <a:lstStyle/>
                    <a:p>
                      <a:endParaRPr lang="en-US"/>
                    </a:p>
                  </a:txBody>
                  <a:tcPr/>
                </a:tc>
                <a:tc>
                  <a:txBody>
                    <a:bodyPr/>
                    <a:lstStyle/>
                    <a:p>
                      <a:pPr algn="l" fontAlgn="ctr"/>
                      <a:r>
                        <a:rPr lang="en-US" sz="1000" b="0" i="0" u="none" strike="noStrike">
                          <a:solidFill>
                            <a:srgbClr val="000000"/>
                          </a:solidFill>
                          <a:effectLst/>
                          <a:latin typeface="Calibri" panose="020F0502020204030204" pitchFamily="34" charset="0"/>
                        </a:rPr>
                        <a:t>5:00</a:t>
                      </a:r>
                    </a:p>
                  </a:txBody>
                  <a:tcPr marL="6932" marR="6932" marT="69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Departure to Abu Dhabi Airport</a:t>
                      </a:r>
                    </a:p>
                  </a:txBody>
                  <a:tcPr marL="6932" marR="6932" marT="69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a:solidFill>
                            <a:srgbClr val="000000"/>
                          </a:solidFill>
                          <a:effectLst/>
                          <a:latin typeface="Calibri" panose="020F0502020204030204" pitchFamily="34" charset="0"/>
                        </a:rPr>
                        <a:t> </a:t>
                      </a:r>
                    </a:p>
                  </a:txBody>
                  <a:tcPr marL="6932" marR="6932" marT="69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 </a:t>
                      </a:r>
                    </a:p>
                  </a:txBody>
                  <a:tcPr marL="6932" marR="6932" marT="69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a:solidFill>
                            <a:srgbClr val="000000"/>
                          </a:solidFill>
                          <a:effectLst/>
                          <a:latin typeface="Calibri" panose="020F0502020204030204" pitchFamily="34" charset="0"/>
                        </a:rPr>
                        <a:t> </a:t>
                      </a:r>
                    </a:p>
                  </a:txBody>
                  <a:tcPr marL="6932" marR="6932" marT="69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Calibri" panose="020F0502020204030204" pitchFamily="34" charset="0"/>
                        </a:rPr>
                        <a:t> </a:t>
                      </a:r>
                    </a:p>
                  </a:txBody>
                  <a:tcPr marL="6932" marR="6932" marT="69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5"/>
                  </a:ext>
                </a:extLst>
              </a:tr>
            </a:tbl>
          </a:graphicData>
        </a:graphic>
      </p:graphicFrame>
    </p:spTree>
    <p:extLst>
      <p:ext uri="{BB962C8B-B14F-4D97-AF65-F5344CB8AC3E}">
        <p14:creationId xmlns:p14="http://schemas.microsoft.com/office/powerpoint/2010/main" val="15175032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food&#10;&#10;Description generated with very high confidence">
            <a:extLst>
              <a:ext uri="{FF2B5EF4-FFF2-40B4-BE49-F238E27FC236}">
                <a16:creationId xmlns:a16="http://schemas.microsoft.com/office/drawing/2014/main" id="{B8897B51-BD41-471A-80BE-B5AB564090C2}"/>
              </a:ext>
            </a:extLst>
          </p:cNvPr>
          <p:cNvPicPr/>
          <p:nvPr/>
        </p:nvPicPr>
        <p:blipFill>
          <a:blip r:embed="rId2"/>
          <a:stretch>
            <a:fillRect/>
          </a:stretch>
        </p:blipFill>
        <p:spPr>
          <a:xfrm>
            <a:off x="219075" y="200025"/>
            <a:ext cx="1866900" cy="1247775"/>
          </a:xfrm>
          <a:prstGeom prst="rect">
            <a:avLst/>
          </a:prstGeom>
        </p:spPr>
      </p:pic>
      <p:pic>
        <p:nvPicPr>
          <p:cNvPr id="8" name="Picture 7">
            <a:extLst>
              <a:ext uri="{FF2B5EF4-FFF2-40B4-BE49-F238E27FC236}">
                <a16:creationId xmlns:a16="http://schemas.microsoft.com/office/drawing/2014/main" id="{16684039-E725-1743-B17E-2A063E89611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01089" y="200025"/>
            <a:ext cx="1894986" cy="1358153"/>
          </a:xfrm>
          <a:prstGeom prst="rect">
            <a:avLst/>
          </a:prstGeom>
        </p:spPr>
      </p:pic>
      <p:sp>
        <p:nvSpPr>
          <p:cNvPr id="9" name="Rectangle 8"/>
          <p:cNvSpPr/>
          <p:nvPr/>
        </p:nvSpPr>
        <p:spPr>
          <a:xfrm>
            <a:off x="219075" y="200024"/>
            <a:ext cx="6477000" cy="9518133"/>
          </a:xfrm>
          <a:prstGeom prst="rect">
            <a:avLst/>
          </a:prstGeom>
          <a:noFill/>
          <a:ln w="31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p:cNvCxnSpPr/>
          <p:nvPr/>
        </p:nvCxnSpPr>
        <p:spPr>
          <a:xfrm>
            <a:off x="426085" y="1784350"/>
            <a:ext cx="6010275"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426084" y="2866390"/>
            <a:ext cx="6010275"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98145" y="1727249"/>
            <a:ext cx="1508760" cy="646331"/>
          </a:xfrm>
          <a:prstGeom prst="rect">
            <a:avLst/>
          </a:prstGeom>
          <a:noFill/>
        </p:spPr>
        <p:txBody>
          <a:bodyPr wrap="square" rtlCol="0">
            <a:spAutoFit/>
          </a:bodyPr>
          <a:lstStyle/>
          <a:p>
            <a:r>
              <a:rPr lang="en-US" sz="3600" dirty="0">
                <a:solidFill>
                  <a:srgbClr val="BEB072"/>
                </a:solidFill>
                <a:latin typeface="Times New Roman" panose="02020603050405020304" pitchFamily="18" charset="0"/>
                <a:cs typeface="Times New Roman" panose="02020603050405020304" pitchFamily="18" charset="0"/>
              </a:rPr>
              <a:t>Day 1</a:t>
            </a:r>
          </a:p>
        </p:txBody>
      </p:sp>
      <p:sp>
        <p:nvSpPr>
          <p:cNvPr id="12" name="TextBox 11"/>
          <p:cNvSpPr txBox="1"/>
          <p:nvPr/>
        </p:nvSpPr>
        <p:spPr>
          <a:xfrm>
            <a:off x="398145" y="2334330"/>
            <a:ext cx="3307080" cy="523220"/>
          </a:xfrm>
          <a:prstGeom prst="rect">
            <a:avLst/>
          </a:prstGeom>
          <a:noFill/>
        </p:spPr>
        <p:txBody>
          <a:bodyPr wrap="square" rtlCol="0">
            <a:spAutoFit/>
          </a:bodyPr>
          <a:lstStyle/>
          <a:p>
            <a:r>
              <a:rPr lang="en-US" sz="2800" dirty="0">
                <a:solidFill>
                  <a:srgbClr val="CC9900"/>
                </a:solidFill>
                <a:latin typeface="Times New Roman" panose="02020603050405020304" pitchFamily="18" charset="0"/>
                <a:cs typeface="Times New Roman" panose="02020603050405020304" pitchFamily="18" charset="0"/>
              </a:rPr>
              <a:t>Culture &amp; Heritage</a:t>
            </a:r>
          </a:p>
        </p:txBody>
      </p:sp>
      <p:sp>
        <p:nvSpPr>
          <p:cNvPr id="13" name="Rectangle 12"/>
          <p:cNvSpPr/>
          <p:nvPr/>
        </p:nvSpPr>
        <p:spPr>
          <a:xfrm>
            <a:off x="426083" y="2925447"/>
            <a:ext cx="6010275" cy="1237839"/>
          </a:xfrm>
          <a:prstGeom prst="rect">
            <a:avLst/>
          </a:prstGeom>
        </p:spPr>
        <p:txBody>
          <a:bodyPr wrap="square">
            <a:spAutoFit/>
          </a:bodyPr>
          <a:lstStyle/>
          <a:p>
            <a:pPr algn="just">
              <a:lnSpc>
                <a:spcPts val="1490"/>
              </a:lnSpc>
            </a:pPr>
            <a:r>
              <a:rPr lang="en-US" sz="1200" dirty="0">
                <a:effectLst/>
                <a:latin typeface="Arial" panose="020B0604020202020204" pitchFamily="34" charset="0"/>
                <a:ea typeface="Arial" panose="020B0604020202020204" pitchFamily="34" charset="0"/>
                <a:cs typeface="Arial" panose="020B0604020202020204" pitchFamily="34" charset="0"/>
              </a:rPr>
              <a:t>When you begin exploring the cultural and heritage attractions of Abu Dhabi, you will quickly discover that this is a destination where respect for the past informs the present and shapes the future. Across the vibrant Emirate, you will discover more than 700 kilometers of beautiful coastline, stunning natural islands, picture perfect deserts, oases and mountains. These attractions will give you a true insight into the wonderful traditions of the Arabian culture!</a:t>
            </a:r>
            <a:endParaRPr lang="en-US" sz="12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14" name="Picture 13"/>
          <p:cNvPicPr/>
          <p:nvPr/>
        </p:nvPicPr>
        <p:blipFill>
          <a:blip r:embed="rId4" cstate="print">
            <a:extLst>
              <a:ext uri="{28A0092B-C50C-407E-A947-70E740481C1C}">
                <a14:useLocalDpi xmlns:a14="http://schemas.microsoft.com/office/drawing/2010/main" val="0"/>
              </a:ext>
            </a:extLst>
          </a:blip>
          <a:stretch>
            <a:fillRect/>
          </a:stretch>
        </p:blipFill>
        <p:spPr>
          <a:xfrm>
            <a:off x="336868" y="4249012"/>
            <a:ext cx="1276350" cy="905256"/>
          </a:xfrm>
          <a:prstGeom prst="rect">
            <a:avLst/>
          </a:prstGeom>
        </p:spPr>
      </p:pic>
      <p:pic>
        <p:nvPicPr>
          <p:cNvPr id="15" name="Picture 14"/>
          <p:cNvPicPr>
            <a:picLocks noChangeAspect="1"/>
          </p:cNvPicPr>
          <p:nvPr/>
        </p:nvPicPr>
        <p:blipFill rotWithShape="1">
          <a:blip r:embed="rId5">
            <a:extLst>
              <a:ext uri="{28A0092B-C50C-407E-A947-70E740481C1C}">
                <a14:useLocalDpi xmlns:a14="http://schemas.microsoft.com/office/drawing/2010/main" val="0"/>
              </a:ext>
            </a:extLst>
          </a:blip>
          <a:srcRect l="2238" r="5572"/>
          <a:stretch/>
        </p:blipFill>
        <p:spPr bwMode="auto">
          <a:xfrm>
            <a:off x="4082574" y="4255742"/>
            <a:ext cx="1255395" cy="905256"/>
          </a:xfrm>
          <a:prstGeom prst="rect">
            <a:avLst/>
          </a:prstGeom>
          <a:noFill/>
          <a:ln>
            <a:noFill/>
          </a:ln>
          <a:extLst>
            <a:ext uri="{53640926-AAD7-44D8-BBD7-CCE9431645EC}">
              <a14:shadowObscured xmlns:a14="http://schemas.microsoft.com/office/drawing/2010/main"/>
            </a:ext>
          </a:extLst>
        </p:spPr>
      </p:pic>
      <p:pic>
        <p:nvPicPr>
          <p:cNvPr id="16" name="Picture 15" descr="Louvre Abu Dhabi"/>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641746" y="4253635"/>
            <a:ext cx="1212215" cy="905256"/>
          </a:xfrm>
          <a:prstGeom prst="rect">
            <a:avLst/>
          </a:prstGeom>
          <a:noFill/>
          <a:ln>
            <a:noFill/>
          </a:ln>
        </p:spPr>
      </p:pic>
      <p:pic>
        <p:nvPicPr>
          <p:cNvPr id="18" name="Picture 17" descr="\\eyfsg01\Data1\Holidays\HALA ABU DHABI\003_Marketing\Picture &amp; Video Library\Tours &amp; Safaris Library\Hala Story of Abu Dhabi\Halas Story of Abu Dhabi City Tour (53).JPG"/>
          <p:cNvPicPr>
            <a:picLocks noChangeAspect="1"/>
          </p:cNvPicPr>
          <p:nvPr/>
        </p:nvPicPr>
        <p:blipFill>
          <a:blip r:embed="rId7" cstate="print"/>
          <a:srcRect/>
          <a:stretch>
            <a:fillRect/>
          </a:stretch>
        </p:blipFill>
        <p:spPr bwMode="auto">
          <a:xfrm>
            <a:off x="2888314" y="4248704"/>
            <a:ext cx="1165525" cy="905256"/>
          </a:xfrm>
          <a:prstGeom prst="rect">
            <a:avLst/>
          </a:prstGeom>
          <a:noFill/>
          <a:ln w="9525">
            <a:noFill/>
            <a:miter lim="800000"/>
            <a:headEnd/>
            <a:tailEnd/>
          </a:ln>
        </p:spPr>
      </p:pic>
      <p:sp>
        <p:nvSpPr>
          <p:cNvPr id="20" name="Rectangle 19"/>
          <p:cNvSpPr/>
          <p:nvPr/>
        </p:nvSpPr>
        <p:spPr>
          <a:xfrm>
            <a:off x="298768" y="4226152"/>
            <a:ext cx="6326187" cy="950086"/>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1" name="Table 20"/>
          <p:cNvGraphicFramePr>
            <a:graphicFrameLocks noGrp="1"/>
          </p:cNvGraphicFramePr>
          <p:nvPr>
            <p:extLst>
              <p:ext uri="{D42A27DB-BD31-4B8C-83A1-F6EECF244321}">
                <p14:modId xmlns:p14="http://schemas.microsoft.com/office/powerpoint/2010/main" val="4142712320"/>
              </p:ext>
            </p:extLst>
          </p:nvPr>
        </p:nvGraphicFramePr>
        <p:xfrm>
          <a:off x="311466" y="5308193"/>
          <a:ext cx="6303328" cy="4297336"/>
        </p:xfrm>
        <a:graphic>
          <a:graphicData uri="http://schemas.openxmlformats.org/drawingml/2006/table">
            <a:tbl>
              <a:tblPr firstRow="1" bandRow="1">
                <a:tableStyleId>{073A0DAA-6AF3-43AB-8588-CEC1D06C72B9}</a:tableStyleId>
              </a:tblPr>
              <a:tblGrid>
                <a:gridCol w="1618934">
                  <a:extLst>
                    <a:ext uri="{9D8B030D-6E8A-4147-A177-3AD203B41FA5}">
                      <a16:colId xmlns:a16="http://schemas.microsoft.com/office/drawing/2014/main" val="20000"/>
                    </a:ext>
                  </a:extLst>
                </a:gridCol>
                <a:gridCol w="4684394">
                  <a:extLst>
                    <a:ext uri="{9D8B030D-6E8A-4147-A177-3AD203B41FA5}">
                      <a16:colId xmlns:a16="http://schemas.microsoft.com/office/drawing/2014/main" val="20001"/>
                    </a:ext>
                  </a:extLst>
                </a:gridCol>
              </a:tblGrid>
              <a:tr h="2014627">
                <a:tc>
                  <a:txBody>
                    <a:bodyPr/>
                    <a:lstStyle/>
                    <a:p>
                      <a:r>
                        <a:rPr lang="en-US" dirty="0">
                          <a:solidFill>
                            <a:schemeClr val="accent4">
                              <a:lumMod val="75000"/>
                            </a:schemeClr>
                          </a:solidFill>
                        </a:rPr>
                        <a:t>MORNING</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00000"/>
                        </a:lnSpc>
                        <a:spcBef>
                          <a:spcPts val="0"/>
                        </a:spcBef>
                        <a:spcAft>
                          <a:spcPts val="0"/>
                        </a:spcAft>
                      </a:pPr>
                      <a:r>
                        <a:rPr lang="en-US" sz="1000" b="0" dirty="0">
                          <a:solidFill>
                            <a:schemeClr val="tx1"/>
                          </a:solidFill>
                          <a:effectLst/>
                          <a:latin typeface="+mn-lt"/>
                          <a:ea typeface="Arial" panose="020B0604020202020204" pitchFamily="34" charset="0"/>
                          <a:cs typeface="Arial" panose="020B0604020202020204" pitchFamily="34" charset="0"/>
                        </a:rPr>
                        <a:t>Upon arrival at Abu Dhabi international airport, you will be met, welcomed and assisted by specially chosen Etihad Experiences Guest Guide and walks you through Abu Dhabi’s rich history, culture and heritage. </a:t>
                      </a:r>
                      <a:endParaRPr lang="en-US" sz="1000" b="0" dirty="0">
                        <a:solidFill>
                          <a:schemeClr val="tx1"/>
                        </a:solidFill>
                        <a:effectLst/>
                        <a:latin typeface="+mn-lt"/>
                        <a:ea typeface="Calibri" panose="020F0502020204030204" pitchFamily="34" charset="0"/>
                        <a:cs typeface="Arial" panose="020B0604020202020204" pitchFamily="34" charset="0"/>
                      </a:endParaRPr>
                    </a:p>
                    <a:p>
                      <a:pPr marL="0" marR="0" lvl="0" indent="0" algn="just" defTabSz="685800" rtl="0" eaLnBrk="1" fontAlgn="auto" latinLnBrk="0" hangingPunct="1">
                        <a:lnSpc>
                          <a:spcPct val="100000"/>
                        </a:lnSpc>
                        <a:spcBef>
                          <a:spcPts val="0"/>
                        </a:spcBef>
                        <a:spcAft>
                          <a:spcPts val="0"/>
                        </a:spcAft>
                        <a:buClrTx/>
                        <a:buSzTx/>
                        <a:buFontTx/>
                        <a:buNone/>
                        <a:tabLst/>
                        <a:defRPr/>
                      </a:pPr>
                      <a:r>
                        <a:rPr lang="en-US" sz="1000" b="0" dirty="0">
                          <a:solidFill>
                            <a:schemeClr val="tx1"/>
                          </a:solidFill>
                          <a:effectLst/>
                          <a:latin typeface="+mn-lt"/>
                          <a:ea typeface="Arial" panose="020B0604020202020204" pitchFamily="34" charset="0"/>
                          <a:cs typeface="Arial" panose="020B0604020202020204" pitchFamily="34" charset="0"/>
                        </a:rPr>
                        <a:t>Drive into the city to get a glimpse of the grandest</a:t>
                      </a:r>
                      <a:r>
                        <a:rPr lang="en-US" sz="1000" b="0" baseline="0" dirty="0">
                          <a:solidFill>
                            <a:schemeClr val="tx1"/>
                          </a:solidFill>
                          <a:effectLst/>
                          <a:latin typeface="+mn-lt"/>
                          <a:ea typeface="Arial" panose="020B0604020202020204" pitchFamily="34" charset="0"/>
                          <a:cs typeface="Arial" panose="020B0604020202020204" pitchFamily="34" charset="0"/>
                        </a:rPr>
                        <a:t> mosque, the </a:t>
                      </a:r>
                      <a:r>
                        <a:rPr lang="en-US" sz="1000" b="0" dirty="0">
                          <a:solidFill>
                            <a:schemeClr val="tx1"/>
                          </a:solidFill>
                          <a:effectLst/>
                          <a:latin typeface="+mn-lt"/>
                          <a:ea typeface="Arial" panose="020B0604020202020204" pitchFamily="34" charset="0"/>
                          <a:cs typeface="Arial" panose="020B0604020202020204" pitchFamily="34" charset="0"/>
                        </a:rPr>
                        <a:t>Sheikh </a:t>
                      </a:r>
                      <a:r>
                        <a:rPr lang="en-US" sz="1000" b="0" dirty="0" err="1">
                          <a:solidFill>
                            <a:schemeClr val="tx1"/>
                          </a:solidFill>
                          <a:effectLst/>
                          <a:latin typeface="+mn-lt"/>
                          <a:ea typeface="Arial" panose="020B0604020202020204" pitchFamily="34" charset="0"/>
                          <a:cs typeface="Arial" panose="020B0604020202020204" pitchFamily="34" charset="0"/>
                        </a:rPr>
                        <a:t>Zayed</a:t>
                      </a:r>
                      <a:r>
                        <a:rPr lang="en-US" sz="1000" b="0" dirty="0">
                          <a:solidFill>
                            <a:schemeClr val="tx1"/>
                          </a:solidFill>
                          <a:effectLst/>
                          <a:latin typeface="+mn-lt"/>
                          <a:ea typeface="Arial" panose="020B0604020202020204" pitchFamily="34" charset="0"/>
                          <a:cs typeface="Arial" panose="020B0604020202020204" pitchFamily="34" charset="0"/>
                        </a:rPr>
                        <a:t> Mosque and leisurely</a:t>
                      </a:r>
                      <a:r>
                        <a:rPr lang="en-US" sz="1000" b="0" baseline="0" dirty="0">
                          <a:solidFill>
                            <a:schemeClr val="tx1"/>
                          </a:solidFill>
                          <a:effectLst/>
                          <a:latin typeface="+mn-lt"/>
                          <a:ea typeface="Arial" panose="020B0604020202020204" pitchFamily="34" charset="0"/>
                          <a:cs typeface="Arial" panose="020B0604020202020204" pitchFamily="34" charset="0"/>
                        </a:rPr>
                        <a:t> </a:t>
                      </a:r>
                      <a:r>
                        <a:rPr lang="en-US" sz="1000" b="0" dirty="0">
                          <a:solidFill>
                            <a:schemeClr val="tx1"/>
                          </a:solidFill>
                          <a:effectLst/>
                          <a:latin typeface="+mn-lt"/>
                          <a:ea typeface="Arial" panose="020B0604020202020204" pitchFamily="34" charset="0"/>
                          <a:cs typeface="Arial" panose="020B0604020202020204" pitchFamily="34" charset="0"/>
                        </a:rPr>
                        <a:t>tour the</a:t>
                      </a:r>
                      <a:r>
                        <a:rPr lang="en-US" sz="1000" b="0" baseline="0" dirty="0">
                          <a:solidFill>
                            <a:schemeClr val="tx1"/>
                          </a:solidFill>
                          <a:effectLst/>
                          <a:latin typeface="+mn-lt"/>
                          <a:ea typeface="Arial" panose="020B0604020202020204" pitchFamily="34" charset="0"/>
                          <a:cs typeface="Arial" panose="020B0604020202020204" pitchFamily="34" charset="0"/>
                        </a:rPr>
                        <a:t> white shiny domes </a:t>
                      </a:r>
                      <a:r>
                        <a:rPr lang="en-US" sz="1000" b="0" dirty="0">
                          <a:solidFill>
                            <a:schemeClr val="tx1"/>
                          </a:solidFill>
                          <a:effectLst/>
                          <a:latin typeface="+mn-lt"/>
                          <a:ea typeface="Arial" panose="020B0604020202020204" pitchFamily="34" charset="0"/>
                          <a:cs typeface="Arial" panose="020B0604020202020204" pitchFamily="34" charset="0"/>
                        </a:rPr>
                        <a:t>which comprises of 832, golden colonnades and features stunning flower inlays across its marble walls and flooring. Pictures are allowed and there are a number of great vistas. Remember that this is a religious site and the dress code includes long, loose fitting shirts and ankle length trousers and skirts as well as headscarves for women. Transfer to the incredible Qasr Al </a:t>
                      </a:r>
                      <a:r>
                        <a:rPr lang="en-US" sz="1000" b="0" dirty="0" err="1">
                          <a:solidFill>
                            <a:schemeClr val="tx1"/>
                          </a:solidFill>
                          <a:effectLst/>
                          <a:latin typeface="+mn-lt"/>
                          <a:ea typeface="Arial" panose="020B0604020202020204" pitchFamily="34" charset="0"/>
                          <a:cs typeface="Arial" panose="020B0604020202020204" pitchFamily="34" charset="0"/>
                        </a:rPr>
                        <a:t>Watan</a:t>
                      </a:r>
                      <a:r>
                        <a:rPr lang="en-US" sz="1000" b="0" dirty="0">
                          <a:solidFill>
                            <a:schemeClr val="tx1"/>
                          </a:solidFill>
                          <a:effectLst/>
                          <a:latin typeface="+mn-lt"/>
                          <a:ea typeface="Arial" panose="020B0604020202020204" pitchFamily="34" charset="0"/>
                          <a:cs typeface="Arial" panose="020B0604020202020204" pitchFamily="34" charset="0"/>
                        </a:rPr>
                        <a:t>, the Presidential Palace in Abu Dhabi. It is a new and unique landmark in the Middle East where governing traditions and values are</a:t>
                      </a:r>
                      <a:r>
                        <a:rPr lang="en-US" sz="1000" b="0" baseline="0" dirty="0">
                          <a:solidFill>
                            <a:schemeClr val="tx1"/>
                          </a:solidFill>
                          <a:effectLst/>
                          <a:latin typeface="+mn-lt"/>
                          <a:ea typeface="Arial" panose="020B0604020202020204" pitchFamily="34" charset="0"/>
                          <a:cs typeface="Arial" panose="020B0604020202020204" pitchFamily="34" charset="0"/>
                        </a:rPr>
                        <a:t> </a:t>
                      </a:r>
                      <a:r>
                        <a:rPr lang="en-US" sz="1000" b="0" dirty="0">
                          <a:solidFill>
                            <a:schemeClr val="tx1"/>
                          </a:solidFill>
                          <a:effectLst/>
                          <a:latin typeface="+mn-lt"/>
                          <a:ea typeface="Arial" panose="020B0604020202020204" pitchFamily="34" charset="0"/>
                          <a:cs typeface="Arial" panose="020B0604020202020204" pitchFamily="34" charset="0"/>
                        </a:rPr>
                        <a:t>brimming with its well-preserved legacy of knowledge offering the world a first-of-its-kind insight into the Arab heritage.</a:t>
                      </a:r>
                      <a:endParaRPr lang="en-US" sz="1000" b="0" dirty="0">
                        <a:solidFill>
                          <a:schemeClr val="tx1"/>
                        </a:solidFill>
                        <a:effectLst/>
                        <a:latin typeface="+mn-lt"/>
                        <a:ea typeface="Calibri" panose="020F0502020204030204" pitchFamily="34" charset="0"/>
                        <a:cs typeface="Arial" panose="020B0604020202020204" pitchFamily="34" charset="0"/>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125977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b="1" dirty="0">
                          <a:solidFill>
                            <a:schemeClr val="accent4">
                              <a:lumMod val="75000"/>
                            </a:schemeClr>
                          </a:solidFill>
                        </a:rPr>
                        <a:t>AFTERNOON</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just"/>
                      <a:r>
                        <a:rPr lang="en-US" sz="1000" b="0" kern="1200" dirty="0">
                          <a:solidFill>
                            <a:schemeClr val="tx1"/>
                          </a:solidFill>
                          <a:effectLst/>
                          <a:latin typeface="+mn-lt"/>
                          <a:ea typeface="Arial" panose="020B0604020202020204" pitchFamily="34" charset="0"/>
                          <a:cs typeface="Arial" panose="020B0604020202020204" pitchFamily="34" charset="0"/>
                        </a:rPr>
                        <a:t>After the</a:t>
                      </a:r>
                      <a:r>
                        <a:rPr lang="en-US" sz="1000" b="0" kern="1200" baseline="0" dirty="0">
                          <a:solidFill>
                            <a:schemeClr val="tx1"/>
                          </a:solidFill>
                          <a:effectLst/>
                          <a:latin typeface="+mn-lt"/>
                          <a:ea typeface="Arial" panose="020B0604020202020204" pitchFamily="34" charset="0"/>
                          <a:cs typeface="Arial" panose="020B0604020202020204" pitchFamily="34" charset="0"/>
                        </a:rPr>
                        <a:t> tour of the country’s history and culture, i</a:t>
                      </a:r>
                      <a:r>
                        <a:rPr lang="en-US" sz="1000" b="0" kern="1200" dirty="0">
                          <a:solidFill>
                            <a:schemeClr val="tx1"/>
                          </a:solidFill>
                          <a:effectLst/>
                          <a:latin typeface="+mn-lt"/>
                          <a:ea typeface="Arial" panose="020B0604020202020204" pitchFamily="34" charset="0"/>
                          <a:cs typeface="Arial" panose="020B0604020202020204" pitchFamily="34" charset="0"/>
                        </a:rPr>
                        <a:t>ndulge yourself with a</a:t>
                      </a:r>
                      <a:r>
                        <a:rPr lang="en-US" sz="1000" b="0" kern="1200" baseline="0" dirty="0">
                          <a:solidFill>
                            <a:schemeClr val="tx1"/>
                          </a:solidFill>
                          <a:effectLst/>
                          <a:latin typeface="+mn-lt"/>
                          <a:ea typeface="Arial" panose="020B0604020202020204" pitchFamily="34" charset="0"/>
                          <a:cs typeface="Arial" panose="020B0604020202020204" pitchFamily="34" charset="0"/>
                        </a:rPr>
                        <a:t> </a:t>
                      </a:r>
                      <a:r>
                        <a:rPr lang="en-US" sz="1000" dirty="0"/>
                        <a:t>regal Cantonese feast fit for a king</a:t>
                      </a:r>
                      <a:r>
                        <a:rPr lang="en-US" sz="1000" baseline="0" dirty="0"/>
                        <a:t> or a queen in a brunch at </a:t>
                      </a:r>
                      <a:r>
                        <a:rPr lang="en-US" sz="1000" baseline="0" dirty="0" err="1"/>
                        <a:t>Hakkasan</a:t>
                      </a:r>
                      <a:r>
                        <a:rPr lang="en-US" sz="1000" baseline="0" dirty="0"/>
                        <a:t>. F</a:t>
                      </a:r>
                      <a:r>
                        <a:rPr lang="en-US" sz="1000" b="0" kern="1200" dirty="0">
                          <a:solidFill>
                            <a:schemeClr val="tx1"/>
                          </a:solidFill>
                          <a:effectLst/>
                          <a:latin typeface="+mn-lt"/>
                          <a:ea typeface="Arial" panose="020B0604020202020204" pitchFamily="34" charset="0"/>
                          <a:cs typeface="Arial" panose="020B0604020202020204" pitchFamily="34" charset="0"/>
                        </a:rPr>
                        <a:t>rom the stunning venue with its impressive outdoor terrace overlooking the Abu</a:t>
                      </a:r>
                      <a:r>
                        <a:rPr lang="en-US" sz="1000" b="0" kern="1200" baseline="0" dirty="0">
                          <a:solidFill>
                            <a:schemeClr val="tx1"/>
                          </a:solidFill>
                          <a:effectLst/>
                          <a:latin typeface="+mn-lt"/>
                          <a:ea typeface="Arial" panose="020B0604020202020204" pitchFamily="34" charset="0"/>
                          <a:cs typeface="Arial" panose="020B0604020202020204" pitchFamily="34" charset="0"/>
                        </a:rPr>
                        <a:t> Dhabi’s </a:t>
                      </a:r>
                      <a:r>
                        <a:rPr lang="en-US" sz="1000" b="0" kern="1200" dirty="0">
                          <a:solidFill>
                            <a:schemeClr val="tx1"/>
                          </a:solidFill>
                          <a:effectLst/>
                          <a:latin typeface="+mn-lt"/>
                          <a:ea typeface="Arial" panose="020B0604020202020204" pitchFamily="34" charset="0"/>
                          <a:cs typeface="Arial" panose="020B0604020202020204" pitchFamily="34" charset="0"/>
                        </a:rPr>
                        <a:t>skyline, to the chilled ambiance, top service and brilliant food</a:t>
                      </a:r>
                      <a:r>
                        <a:rPr lang="en-US" sz="1000" b="0" kern="1200" baseline="0" dirty="0">
                          <a:solidFill>
                            <a:schemeClr val="tx1"/>
                          </a:solidFill>
                          <a:effectLst/>
                          <a:latin typeface="+mn-lt"/>
                          <a:ea typeface="Arial" panose="020B0604020202020204" pitchFamily="34" charset="0"/>
                          <a:cs typeface="Arial" panose="020B0604020202020204" pitchFamily="34" charset="0"/>
                        </a:rPr>
                        <a:t> at Emirates Palace, a five star luxury hotel the brunch definitely</a:t>
                      </a:r>
                      <a:r>
                        <a:rPr lang="en-US" sz="1000" b="0" kern="1200" dirty="0">
                          <a:solidFill>
                            <a:schemeClr val="tx1"/>
                          </a:solidFill>
                          <a:effectLst/>
                          <a:latin typeface="+mn-lt"/>
                          <a:ea typeface="Arial" panose="020B0604020202020204" pitchFamily="34" charset="0"/>
                          <a:cs typeface="Arial" panose="020B0604020202020204" pitchFamily="34" charset="0"/>
                        </a:rPr>
                        <a:t> would be one of your most unforgettable</a:t>
                      </a:r>
                      <a:r>
                        <a:rPr lang="en-US" sz="1000" b="0" kern="1200" baseline="0" dirty="0">
                          <a:solidFill>
                            <a:schemeClr val="tx1"/>
                          </a:solidFill>
                          <a:effectLst/>
                          <a:latin typeface="+mn-lt"/>
                          <a:ea typeface="Arial" panose="020B0604020202020204" pitchFamily="34" charset="0"/>
                          <a:cs typeface="Arial" panose="020B0604020202020204" pitchFamily="34" charset="0"/>
                        </a:rPr>
                        <a:t> gastronomic experience.</a:t>
                      </a:r>
                    </a:p>
                    <a:p>
                      <a:r>
                        <a:rPr lang="en-US" sz="1000" b="0" kern="1200" baseline="0" dirty="0">
                          <a:solidFill>
                            <a:schemeClr val="tx1"/>
                          </a:solidFill>
                          <a:effectLst/>
                          <a:latin typeface="+mn-lt"/>
                          <a:ea typeface="Arial" panose="020B0604020202020204" pitchFamily="34" charset="0"/>
                          <a:cs typeface="Arial" panose="020B0604020202020204" pitchFamily="34" charset="0"/>
                        </a:rPr>
                        <a:t>Check-in at your the hotel of choice.</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022938">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b="1" dirty="0">
                          <a:solidFill>
                            <a:schemeClr val="accent4">
                              <a:lumMod val="75000"/>
                            </a:schemeClr>
                          </a:solidFill>
                        </a:rPr>
                        <a:t>EVENING</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000" dirty="0">
                          <a:effectLst/>
                        </a:rPr>
                        <a:t>Satisfy your</a:t>
                      </a:r>
                      <a:r>
                        <a:rPr lang="en-US" sz="1000" baseline="0" dirty="0">
                          <a:effectLst/>
                        </a:rPr>
                        <a:t> </a:t>
                      </a:r>
                      <a:r>
                        <a:rPr lang="en-US" sz="1000" dirty="0">
                          <a:effectLst/>
                        </a:rPr>
                        <a:t>craving</a:t>
                      </a:r>
                      <a:r>
                        <a:rPr lang="en-US" sz="1000" baseline="0" dirty="0">
                          <a:effectLst/>
                        </a:rPr>
                        <a:t> at Fairmont Bab Al </a:t>
                      </a:r>
                      <a:r>
                        <a:rPr lang="en-US" sz="1000" baseline="0" dirty="0" err="1">
                          <a:effectLst/>
                        </a:rPr>
                        <a:t>Bahar’s</a:t>
                      </a:r>
                      <a:r>
                        <a:rPr lang="en-US" sz="1000" baseline="0" dirty="0">
                          <a:effectLst/>
                        </a:rPr>
                        <a:t> </a:t>
                      </a:r>
                      <a:r>
                        <a:rPr lang="en-US" sz="1000" dirty="0">
                          <a:effectLst/>
                        </a:rPr>
                        <a:t>Marco’s New York Italian menu.</a:t>
                      </a:r>
                      <a:r>
                        <a:rPr lang="en-US" sz="1000" baseline="0" dirty="0">
                          <a:effectLst/>
                        </a:rPr>
                        <a:t> A </a:t>
                      </a:r>
                      <a:r>
                        <a:rPr lang="en-US" sz="1000" dirty="0">
                          <a:effectLst/>
                        </a:rPr>
                        <a:t>thoughtful combination of Italian home-style options from sharing platters and seafood to succulent steaks, freshly-baked pizzas and pastas; complemented by American classics including New Orleans steaks and the Great American Beef Burger. Or</a:t>
                      </a:r>
                      <a:r>
                        <a:rPr lang="en-US" sz="1000" baseline="0" dirty="0">
                          <a:effectLst/>
                        </a:rPr>
                        <a:t> have your dinner at your preferred restaurant where you have booked your stay.</a:t>
                      </a:r>
                      <a:endParaRPr lang="en-US" sz="1000" dirty="0">
                        <a:effectLst/>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bl>
          </a:graphicData>
        </a:graphic>
      </p:graphicFrame>
      <p:pic>
        <p:nvPicPr>
          <p:cNvPr id="22" name="Picture Placeholder 5"/>
          <p:cNvPicPr>
            <a:picLocks noChangeAspect="1"/>
          </p:cNvPicPr>
          <p:nvPr/>
        </p:nvPicPr>
        <p:blipFill rotWithShape="1">
          <a:blip r:embed="rId8" cstate="print">
            <a:extLst>
              <a:ext uri="{28A0092B-C50C-407E-A947-70E740481C1C}">
                <a14:useLocalDpi xmlns:a14="http://schemas.microsoft.com/office/drawing/2010/main" val="0"/>
              </a:ext>
            </a:extLst>
          </a:blip>
          <a:srcRect l="8124" r="14852" b="14686"/>
          <a:stretch/>
        </p:blipFill>
        <p:spPr>
          <a:xfrm>
            <a:off x="5372959" y="4252822"/>
            <a:ext cx="1225916" cy="905256"/>
          </a:xfrm>
          <a:prstGeom prst="rect">
            <a:avLst/>
          </a:prstGeom>
        </p:spPr>
      </p:pic>
    </p:spTree>
    <p:extLst>
      <p:ext uri="{BB962C8B-B14F-4D97-AF65-F5344CB8AC3E}">
        <p14:creationId xmlns:p14="http://schemas.microsoft.com/office/powerpoint/2010/main" val="5358901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food&#10;&#10;Description generated with very high confidence">
            <a:extLst>
              <a:ext uri="{FF2B5EF4-FFF2-40B4-BE49-F238E27FC236}">
                <a16:creationId xmlns:a16="http://schemas.microsoft.com/office/drawing/2014/main" id="{B8897B51-BD41-471A-80BE-B5AB564090C2}"/>
              </a:ext>
            </a:extLst>
          </p:cNvPr>
          <p:cNvPicPr/>
          <p:nvPr/>
        </p:nvPicPr>
        <p:blipFill>
          <a:blip r:embed="rId2"/>
          <a:stretch>
            <a:fillRect/>
          </a:stretch>
        </p:blipFill>
        <p:spPr>
          <a:xfrm>
            <a:off x="219075" y="200025"/>
            <a:ext cx="1866900" cy="1247775"/>
          </a:xfrm>
          <a:prstGeom prst="rect">
            <a:avLst/>
          </a:prstGeom>
        </p:spPr>
      </p:pic>
      <p:pic>
        <p:nvPicPr>
          <p:cNvPr id="8" name="Picture 7">
            <a:extLst>
              <a:ext uri="{FF2B5EF4-FFF2-40B4-BE49-F238E27FC236}">
                <a16:creationId xmlns:a16="http://schemas.microsoft.com/office/drawing/2014/main" id="{16684039-E725-1743-B17E-2A063E89611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01089" y="200025"/>
            <a:ext cx="1894986" cy="1358153"/>
          </a:xfrm>
          <a:prstGeom prst="rect">
            <a:avLst/>
          </a:prstGeom>
        </p:spPr>
      </p:pic>
      <p:sp>
        <p:nvSpPr>
          <p:cNvPr id="9" name="Rectangle 8"/>
          <p:cNvSpPr/>
          <p:nvPr/>
        </p:nvSpPr>
        <p:spPr>
          <a:xfrm>
            <a:off x="219075" y="200024"/>
            <a:ext cx="6477000" cy="9518133"/>
          </a:xfrm>
          <a:prstGeom prst="rect">
            <a:avLst/>
          </a:prstGeom>
          <a:noFill/>
          <a:ln w="31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p:cNvCxnSpPr/>
          <p:nvPr/>
        </p:nvCxnSpPr>
        <p:spPr>
          <a:xfrm>
            <a:off x="426085" y="1784350"/>
            <a:ext cx="6010275"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426084" y="2866390"/>
            <a:ext cx="6010275"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98145" y="1727249"/>
            <a:ext cx="1508760" cy="646331"/>
          </a:xfrm>
          <a:prstGeom prst="rect">
            <a:avLst/>
          </a:prstGeom>
          <a:noFill/>
        </p:spPr>
        <p:txBody>
          <a:bodyPr wrap="square" rtlCol="0">
            <a:spAutoFit/>
          </a:bodyPr>
          <a:lstStyle/>
          <a:p>
            <a:r>
              <a:rPr lang="en-US" sz="3600" dirty="0">
                <a:solidFill>
                  <a:srgbClr val="BEB072"/>
                </a:solidFill>
                <a:latin typeface="Times New Roman" panose="02020603050405020304" pitchFamily="18" charset="0"/>
                <a:cs typeface="Times New Roman" panose="02020603050405020304" pitchFamily="18" charset="0"/>
              </a:rPr>
              <a:t>Day 2</a:t>
            </a:r>
          </a:p>
        </p:txBody>
      </p:sp>
      <p:sp>
        <p:nvSpPr>
          <p:cNvPr id="12" name="TextBox 11"/>
          <p:cNvSpPr txBox="1"/>
          <p:nvPr/>
        </p:nvSpPr>
        <p:spPr>
          <a:xfrm>
            <a:off x="398144" y="2334330"/>
            <a:ext cx="4205605" cy="523220"/>
          </a:xfrm>
          <a:prstGeom prst="rect">
            <a:avLst/>
          </a:prstGeom>
          <a:noFill/>
        </p:spPr>
        <p:txBody>
          <a:bodyPr wrap="square" rtlCol="0">
            <a:spAutoFit/>
          </a:bodyPr>
          <a:lstStyle/>
          <a:p>
            <a:r>
              <a:rPr lang="en-US" sz="2800" dirty="0">
                <a:solidFill>
                  <a:srgbClr val="CC9900"/>
                </a:solidFill>
                <a:latin typeface="Times New Roman" panose="02020603050405020304" pitchFamily="18" charset="0"/>
                <a:cs typeface="Times New Roman" panose="02020603050405020304" pitchFamily="18" charset="0"/>
              </a:rPr>
              <a:t>Traditions &amp; Entertainment</a:t>
            </a:r>
          </a:p>
        </p:txBody>
      </p:sp>
      <p:sp>
        <p:nvSpPr>
          <p:cNvPr id="13" name="Rectangle 12"/>
          <p:cNvSpPr/>
          <p:nvPr/>
        </p:nvSpPr>
        <p:spPr>
          <a:xfrm>
            <a:off x="426083" y="2925447"/>
            <a:ext cx="6010275" cy="669414"/>
          </a:xfrm>
          <a:prstGeom prst="rect">
            <a:avLst/>
          </a:prstGeom>
        </p:spPr>
        <p:txBody>
          <a:bodyPr wrap="square">
            <a:spAutoFit/>
          </a:bodyPr>
          <a:lstStyle/>
          <a:p>
            <a:pPr algn="just">
              <a:lnSpc>
                <a:spcPts val="1490"/>
              </a:lnSpc>
            </a:pPr>
            <a:r>
              <a:rPr lang="en-US" sz="1200" dirty="0">
                <a:latin typeface="Arial" panose="020B0604020202020204" pitchFamily="34" charset="0"/>
                <a:ea typeface="Arial" panose="020B0604020202020204" pitchFamily="34" charset="0"/>
                <a:cs typeface="Arial" panose="020B0604020202020204" pitchFamily="34" charset="0"/>
              </a:rPr>
              <a:t>A day of excitement and experiences: driving at the world famous Etihad Airways’ Abu Dhabi F1 Grand Prix circuit and a visit at the country’s falconry and its museums that houses a variety of birds passing through the facility. </a:t>
            </a:r>
            <a:endParaRPr lang="en-US" sz="12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20" name="Rectangle 19"/>
          <p:cNvSpPr/>
          <p:nvPr/>
        </p:nvSpPr>
        <p:spPr>
          <a:xfrm>
            <a:off x="298768" y="3791812"/>
            <a:ext cx="6326187" cy="950086"/>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1" name="Table 20"/>
          <p:cNvGraphicFramePr>
            <a:graphicFrameLocks noGrp="1"/>
          </p:cNvGraphicFramePr>
          <p:nvPr>
            <p:extLst>
              <p:ext uri="{D42A27DB-BD31-4B8C-83A1-F6EECF244321}">
                <p14:modId xmlns:p14="http://schemas.microsoft.com/office/powerpoint/2010/main" val="687986905"/>
              </p:ext>
            </p:extLst>
          </p:nvPr>
        </p:nvGraphicFramePr>
        <p:xfrm>
          <a:off x="311466" y="4873852"/>
          <a:ext cx="6303328" cy="4127775"/>
        </p:xfrm>
        <a:graphic>
          <a:graphicData uri="http://schemas.openxmlformats.org/drawingml/2006/table">
            <a:tbl>
              <a:tblPr firstRow="1" bandRow="1">
                <a:tableStyleId>{073A0DAA-6AF3-43AB-8588-CEC1D06C72B9}</a:tableStyleId>
              </a:tblPr>
              <a:tblGrid>
                <a:gridCol w="1618934">
                  <a:extLst>
                    <a:ext uri="{9D8B030D-6E8A-4147-A177-3AD203B41FA5}">
                      <a16:colId xmlns:a16="http://schemas.microsoft.com/office/drawing/2014/main" val="20000"/>
                    </a:ext>
                  </a:extLst>
                </a:gridCol>
                <a:gridCol w="4684394">
                  <a:extLst>
                    <a:ext uri="{9D8B030D-6E8A-4147-A177-3AD203B41FA5}">
                      <a16:colId xmlns:a16="http://schemas.microsoft.com/office/drawing/2014/main" val="20001"/>
                    </a:ext>
                  </a:extLst>
                </a:gridCol>
              </a:tblGrid>
              <a:tr h="1831748">
                <a:tc>
                  <a:txBody>
                    <a:bodyPr/>
                    <a:lstStyle/>
                    <a:p>
                      <a:r>
                        <a:rPr lang="en-US" dirty="0">
                          <a:solidFill>
                            <a:schemeClr val="accent4">
                              <a:lumMod val="75000"/>
                            </a:schemeClr>
                          </a:solidFill>
                        </a:rPr>
                        <a:t>MORNING</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00000"/>
                        </a:lnSpc>
                        <a:spcBef>
                          <a:spcPts val="0"/>
                        </a:spcBef>
                        <a:spcAft>
                          <a:spcPts val="0"/>
                        </a:spcAft>
                      </a:pPr>
                      <a:r>
                        <a:rPr lang="en-US" sz="1000" b="0" dirty="0">
                          <a:solidFill>
                            <a:schemeClr val="tx1"/>
                          </a:solidFill>
                          <a:effectLst/>
                          <a:latin typeface="+mn-lt"/>
                          <a:ea typeface="Arial" panose="020B0604020202020204" pitchFamily="34" charset="0"/>
                          <a:cs typeface="Arial" panose="020B0604020202020204" pitchFamily="34" charset="0"/>
                        </a:rPr>
                        <a:t>See for yourself the Abu Dhabi Falcon Hospital, world’s first and largest hospital dedicated to the Falcon, the UAE’s national bird. It is an award-winning with most advanced technology</a:t>
                      </a:r>
                      <a:r>
                        <a:rPr lang="en-US" sz="1000" b="0" baseline="0" dirty="0">
                          <a:solidFill>
                            <a:schemeClr val="tx1"/>
                          </a:solidFill>
                          <a:effectLst/>
                          <a:latin typeface="+mn-lt"/>
                          <a:ea typeface="Arial" panose="020B0604020202020204" pitchFamily="34" charset="0"/>
                          <a:cs typeface="Arial" panose="020B0604020202020204" pitchFamily="34" charset="0"/>
                        </a:rPr>
                        <a:t> for falcons, the national’s emblem and birds. </a:t>
                      </a:r>
                      <a:r>
                        <a:rPr lang="en-US" sz="1000" b="0" dirty="0">
                          <a:solidFill>
                            <a:schemeClr val="tx1"/>
                          </a:solidFill>
                          <a:effectLst/>
                          <a:latin typeface="+mn-lt"/>
                          <a:ea typeface="Arial" panose="020B0604020202020204" pitchFamily="34" charset="0"/>
                          <a:cs typeface="Arial" panose="020B0604020202020204" pitchFamily="34" charset="0"/>
                        </a:rPr>
                        <a:t>It has 6,000 birds pass through each year occupying the 200 air-conditioned treatment rooms. You will tour the facility with a host tourist guide and provide unique insight into the history of the sport of falconry that has deep roots on the nation’s culture and the physiology of the valuable birds which are issued with passports to get access to the high-quality check-ups, treatments and feather substitution. Witness a falcon pedicure and even take pictures as you make friends with the birds as one perch on your arm.</a:t>
                      </a:r>
                    </a:p>
                    <a:p>
                      <a:pPr marL="0" marR="0" lvl="0" indent="0" algn="just" defTabSz="685800" rtl="0" eaLnBrk="1" fontAlgn="auto" latinLnBrk="0" hangingPunct="1">
                        <a:lnSpc>
                          <a:spcPct val="100000"/>
                        </a:lnSpc>
                        <a:spcBef>
                          <a:spcPts val="0"/>
                        </a:spcBef>
                        <a:spcAft>
                          <a:spcPts val="0"/>
                        </a:spcAft>
                        <a:buClrTx/>
                        <a:buSzTx/>
                        <a:buFontTx/>
                        <a:buNone/>
                        <a:tabLst/>
                        <a:defRPr/>
                      </a:pPr>
                      <a:r>
                        <a:rPr lang="en-US" sz="1000" b="0" baseline="0" dirty="0">
                          <a:solidFill>
                            <a:schemeClr val="tx1"/>
                          </a:solidFill>
                          <a:effectLst/>
                          <a:latin typeface="+mn-lt"/>
                          <a:ea typeface="Calibri" panose="020F0502020204030204" pitchFamily="34" charset="0"/>
                          <a:cs typeface="Arial" panose="020B0604020202020204" pitchFamily="34" charset="0"/>
                        </a:rPr>
                        <a:t>Have lunch at the only 5-star hotel in Yas Island – W Hotel that offers wide array of cuisines that suits your craving. </a:t>
                      </a:r>
                      <a:endParaRPr lang="en-US" sz="1000" b="0" dirty="0">
                        <a:solidFill>
                          <a:schemeClr val="tx1"/>
                        </a:solidFill>
                        <a:effectLst/>
                        <a:latin typeface="+mn-lt"/>
                        <a:ea typeface="Calibri" panose="020F0502020204030204" pitchFamily="34" charset="0"/>
                        <a:cs typeface="Arial" panose="020B0604020202020204" pitchFamily="34" charset="0"/>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127000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b="1" dirty="0">
                          <a:solidFill>
                            <a:schemeClr val="accent4">
                              <a:lumMod val="75000"/>
                            </a:schemeClr>
                          </a:solidFill>
                        </a:rPr>
                        <a:t>AFTERNOON</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just"/>
                      <a:r>
                        <a:rPr lang="en-US" sz="1000" b="0" kern="1200" dirty="0">
                          <a:solidFill>
                            <a:schemeClr val="tx1"/>
                          </a:solidFill>
                          <a:effectLst/>
                          <a:latin typeface="+mn-lt"/>
                          <a:ea typeface="Arial" panose="020B0604020202020204" pitchFamily="34" charset="0"/>
                          <a:cs typeface="Arial" panose="020B0604020202020204" pitchFamily="34" charset="0"/>
                        </a:rPr>
                        <a:t>For motorsport lovers, the activities at Yas Marina Circuit lets give you a glimpse of a unique opportunity to experience the thrill of driving on the Etihad Airways Abu Dhabi Grand Prix F1 racetrack. All car and race enthusiasts will be thrilled by this variety of half day driving experiences. Try F3000 style single-seater or Aston Martin </a:t>
                      </a:r>
                      <a:r>
                        <a:rPr lang="en-US" sz="1000" b="0" kern="1200">
                          <a:solidFill>
                            <a:schemeClr val="tx1"/>
                          </a:solidFill>
                          <a:effectLst/>
                          <a:latin typeface="+mn-lt"/>
                          <a:ea typeface="Arial" panose="020B0604020202020204" pitchFamily="34" charset="0"/>
                          <a:cs typeface="Arial" panose="020B0604020202020204" pitchFamily="34" charset="0"/>
                        </a:rPr>
                        <a:t>Sports Cars </a:t>
                      </a:r>
                      <a:r>
                        <a:rPr lang="en-US" sz="1000" b="0" kern="1200" dirty="0">
                          <a:solidFill>
                            <a:schemeClr val="tx1"/>
                          </a:solidFill>
                          <a:effectLst/>
                          <a:latin typeface="+mn-lt"/>
                          <a:ea typeface="Arial" panose="020B0604020202020204" pitchFamily="34" charset="0"/>
                          <a:cs typeface="Arial" panose="020B0604020202020204" pitchFamily="34" charset="0"/>
                        </a:rPr>
                        <a:t>or for the ultimate thrill ride in the passenger seat of a Formula 1 race car driven by a professional driver. - Aston Martin GT4 or F1 style race car track drive. Or take a venue tour and go behind the scenes of one of the world’s most advanced Formula 1 circuits.</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026027">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b="1" dirty="0">
                          <a:solidFill>
                            <a:schemeClr val="accent4">
                              <a:lumMod val="75000"/>
                            </a:schemeClr>
                          </a:solidFill>
                        </a:rPr>
                        <a:t>EVENING</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r>
                        <a:rPr lang="en-US" sz="1000" b="0" kern="1200" dirty="0">
                          <a:solidFill>
                            <a:schemeClr val="tx1"/>
                          </a:solidFill>
                          <a:effectLst/>
                          <a:latin typeface="+mn-lt"/>
                          <a:ea typeface="Arial" panose="020B0604020202020204" pitchFamily="34" charset="0"/>
                          <a:cs typeface="Arial" panose="020B0604020202020204" pitchFamily="34" charset="0"/>
                        </a:rPr>
                        <a:t>Dinner</a:t>
                      </a:r>
                      <a:r>
                        <a:rPr lang="en-US" sz="1000" b="0" kern="1200" baseline="0" dirty="0">
                          <a:solidFill>
                            <a:schemeClr val="tx1"/>
                          </a:solidFill>
                          <a:effectLst/>
                          <a:latin typeface="+mn-lt"/>
                          <a:ea typeface="Arial" panose="020B0604020202020204" pitchFamily="34" charset="0"/>
                          <a:cs typeface="Arial" panose="020B0604020202020204" pitchFamily="34" charset="0"/>
                        </a:rPr>
                        <a:t> and drinks at </a:t>
                      </a:r>
                      <a:r>
                        <a:rPr lang="en-US" sz="1000" b="0" kern="1200" baseline="0" dirty="0" err="1">
                          <a:solidFill>
                            <a:schemeClr val="tx1"/>
                          </a:solidFill>
                          <a:effectLst/>
                          <a:latin typeface="+mn-lt"/>
                          <a:ea typeface="Arial" panose="020B0604020202020204" pitchFamily="34" charset="0"/>
                          <a:cs typeface="Arial" panose="020B0604020202020204" pitchFamily="34" charset="0"/>
                        </a:rPr>
                        <a:t>Filini</a:t>
                      </a:r>
                      <a:r>
                        <a:rPr lang="en-US" sz="1000" b="0" kern="1200" baseline="0" dirty="0">
                          <a:solidFill>
                            <a:schemeClr val="tx1"/>
                          </a:solidFill>
                          <a:effectLst/>
                          <a:latin typeface="+mn-lt"/>
                          <a:ea typeface="Arial" panose="020B0604020202020204" pitchFamily="34" charset="0"/>
                          <a:cs typeface="Arial" panose="020B0604020202020204" pitchFamily="34" charset="0"/>
                        </a:rPr>
                        <a:t> Garden, Radisson </a:t>
                      </a:r>
                      <a:r>
                        <a:rPr lang="en-US" sz="1000" b="0" kern="1200" baseline="0" dirty="0" err="1">
                          <a:solidFill>
                            <a:schemeClr val="tx1"/>
                          </a:solidFill>
                          <a:effectLst/>
                          <a:latin typeface="+mn-lt"/>
                          <a:ea typeface="Arial" panose="020B0604020202020204" pitchFamily="34" charset="0"/>
                          <a:cs typeface="Arial" panose="020B0604020202020204" pitchFamily="34" charset="0"/>
                        </a:rPr>
                        <a:t>Blu</a:t>
                      </a:r>
                      <a:r>
                        <a:rPr lang="en-US" sz="1000" b="0" kern="1200" baseline="0" dirty="0">
                          <a:solidFill>
                            <a:schemeClr val="tx1"/>
                          </a:solidFill>
                          <a:effectLst/>
                          <a:latin typeface="+mn-lt"/>
                          <a:ea typeface="Arial" panose="020B0604020202020204" pitchFamily="34" charset="0"/>
                          <a:cs typeface="Arial" panose="020B0604020202020204" pitchFamily="34" charset="0"/>
                        </a:rPr>
                        <a:t> Yas</a:t>
                      </a:r>
                    </a:p>
                    <a:p>
                      <a:endParaRPr lang="en-US" sz="1000" b="0" kern="1200" dirty="0">
                        <a:solidFill>
                          <a:schemeClr val="tx1"/>
                        </a:solidFill>
                        <a:effectLst/>
                        <a:latin typeface="+mn-lt"/>
                        <a:ea typeface="Arial" panose="020B0604020202020204" pitchFamily="34" charset="0"/>
                        <a:cs typeface="Arial" panose="020B0604020202020204" pitchFamily="34" charset="0"/>
                      </a:endParaRPr>
                    </a:p>
                    <a:p>
                      <a:r>
                        <a:rPr lang="en-US" sz="1000" b="0" kern="1200" dirty="0">
                          <a:solidFill>
                            <a:schemeClr val="tx1"/>
                          </a:solidFill>
                          <a:effectLst/>
                          <a:latin typeface="+mn-lt"/>
                          <a:ea typeface="Arial" panose="020B0604020202020204" pitchFamily="34" charset="0"/>
                          <a:cs typeface="Arial" panose="020B0604020202020204" pitchFamily="34" charset="0"/>
                        </a:rPr>
                        <a:t>Bac</a:t>
                      </a:r>
                      <a:r>
                        <a:rPr lang="en-US" sz="1000" b="0" kern="1200" baseline="0" dirty="0">
                          <a:solidFill>
                            <a:schemeClr val="tx1"/>
                          </a:solidFill>
                          <a:effectLst/>
                          <a:latin typeface="+mn-lt"/>
                          <a:ea typeface="Arial" panose="020B0604020202020204" pitchFamily="34" charset="0"/>
                          <a:cs typeface="Arial" panose="020B0604020202020204" pitchFamily="34" charset="0"/>
                        </a:rPr>
                        <a:t>k to the hotel</a:t>
                      </a:r>
                      <a:endParaRPr lang="en-US" sz="1000" b="0" kern="1200" dirty="0">
                        <a:solidFill>
                          <a:schemeClr val="tx1"/>
                        </a:solidFill>
                        <a:effectLst/>
                        <a:latin typeface="+mn-lt"/>
                        <a:ea typeface="Arial" panose="020B0604020202020204" pitchFamily="34" charset="0"/>
                        <a:cs typeface="Arial" panose="020B0604020202020204" pitchFamily="34" charset="0"/>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bl>
          </a:graphicData>
        </a:graphic>
      </p:graphicFrame>
      <p:pic>
        <p:nvPicPr>
          <p:cNvPr id="19" name="Picture Placeholder 12"/>
          <p:cNvPicPr>
            <a:picLocks noChangeAspect="1"/>
          </p:cNvPicPr>
          <p:nvPr/>
        </p:nvPicPr>
        <p:blipFill rotWithShape="1">
          <a:blip r:embed="rId4" cstate="print">
            <a:extLst>
              <a:ext uri="{28A0092B-C50C-407E-A947-70E740481C1C}">
                <a14:useLocalDpi xmlns:a14="http://schemas.microsoft.com/office/drawing/2010/main" val="0"/>
              </a:ext>
            </a:extLst>
          </a:blip>
          <a:srcRect l="17916" t="6070" r="20612"/>
          <a:stretch/>
        </p:blipFill>
        <p:spPr>
          <a:xfrm>
            <a:off x="4155595" y="3819703"/>
            <a:ext cx="1159854" cy="905256"/>
          </a:xfrm>
          <a:prstGeom prst="rect">
            <a:avLst/>
          </a:prstGeom>
        </p:spPr>
      </p:pic>
      <p:pic>
        <p:nvPicPr>
          <p:cNvPr id="2" name="Picture 1"/>
          <p:cNvPicPr>
            <a:picLocks noChangeAspect="1"/>
          </p:cNvPicPr>
          <p:nvPr/>
        </p:nvPicPr>
        <p:blipFill rotWithShape="1">
          <a:blip r:embed="rId5" cstate="print">
            <a:extLst>
              <a:ext uri="{28A0092B-C50C-407E-A947-70E740481C1C}">
                <a14:useLocalDpi xmlns:a14="http://schemas.microsoft.com/office/drawing/2010/main" val="0"/>
              </a:ext>
            </a:extLst>
          </a:blip>
          <a:srcRect t="12960" r="36213"/>
          <a:stretch/>
        </p:blipFill>
        <p:spPr>
          <a:xfrm>
            <a:off x="328770" y="3820328"/>
            <a:ext cx="1182689" cy="906644"/>
          </a:xfrm>
          <a:prstGeom prst="rect">
            <a:avLst/>
          </a:prstGeom>
        </p:spPr>
      </p:pic>
      <p:pic>
        <p:nvPicPr>
          <p:cNvPr id="14" name="Picture 13" descr="A car driving on a road&#10;&#10;Description generated with very high confidence">
            <a:extLst>
              <a:ext uri="{FF2B5EF4-FFF2-40B4-BE49-F238E27FC236}">
                <a16:creationId xmlns:a16="http://schemas.microsoft.com/office/drawing/2014/main" id="{8EBE6E4C-48DA-4419-921C-97A494F93FE4}"/>
              </a:ext>
            </a:extLst>
          </p:cNvPr>
          <p:cNvPicPr/>
          <p:nvPr/>
        </p:nvPicPr>
        <p:blipFill rotWithShape="1">
          <a:blip r:embed="rId6" cstate="print">
            <a:extLst>
              <a:ext uri="{28A0092B-C50C-407E-A947-70E740481C1C}">
                <a14:useLocalDpi xmlns:a14="http://schemas.microsoft.com/office/drawing/2010/main" val="0"/>
              </a:ext>
            </a:extLst>
          </a:blip>
          <a:srcRect l="10366" t="8907" b="6188"/>
          <a:stretch/>
        </p:blipFill>
        <p:spPr bwMode="auto">
          <a:xfrm>
            <a:off x="1547811" y="3829101"/>
            <a:ext cx="1246504" cy="886460"/>
          </a:xfrm>
          <a:prstGeom prst="rect">
            <a:avLst/>
          </a:prstGeom>
          <a:solidFill>
            <a:schemeClr val="tx1">
              <a:lumMod val="20000"/>
              <a:lumOff val="80000"/>
            </a:schemeClr>
          </a:solidFill>
          <a:ln>
            <a:noFill/>
          </a:ln>
          <a:extLst>
            <a:ext uri="{FAA26D3D-D897-4be2-8F04-BA451C77F1D7}">
              <ma14:placeholderFlag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cid="http://schemas.microsoft.com/office/word/2016/wordml/cid"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pic="http://schemas.openxmlformats.org/drawingml/2006/picture" xmlns:o="urn:schemas-microsoft-com:office:office" xmlns:v="urn:schemas-microsoft-com:vml" xmlns:w10="urn:schemas-microsoft-com:office:word" xmlns:w="http://schemas.openxmlformats.org/wordprocessingml/2006/main" xmlns:ma14="http://schemas.microsoft.com/office/mac/drawingml/2011/main" xmlns="" xmlns:lc="http://schemas.openxmlformats.org/drawingml/2006/lockedCanvas" val="1"/>
            </a:ext>
          </a:extLst>
        </p:spPr>
      </p:pic>
      <p:pic>
        <p:nvPicPr>
          <p:cNvPr id="3" name="Picture 2"/>
          <p:cNvPicPr>
            <a:picLocks noChangeAspect="1"/>
          </p:cNvPicPr>
          <p:nvPr/>
        </p:nvPicPr>
        <p:blipFill rotWithShape="1">
          <a:blip r:embed="rId7" cstate="print">
            <a:extLst>
              <a:ext uri="{28A0092B-C50C-407E-A947-70E740481C1C}">
                <a14:useLocalDpi xmlns:a14="http://schemas.microsoft.com/office/drawing/2010/main" val="0"/>
              </a:ext>
            </a:extLst>
          </a:blip>
          <a:srcRect l="8935" r="14518"/>
          <a:stretch/>
        </p:blipFill>
        <p:spPr>
          <a:xfrm>
            <a:off x="5359400" y="3820328"/>
            <a:ext cx="1231900" cy="905256"/>
          </a:xfrm>
          <a:prstGeom prst="rect">
            <a:avLst/>
          </a:prstGeom>
        </p:spPr>
      </p:pic>
      <p:pic>
        <p:nvPicPr>
          <p:cNvPr id="4" name="Picture 3"/>
          <p:cNvPicPr>
            <a:picLocks noChangeAspect="1"/>
          </p:cNvPicPr>
          <p:nvPr/>
        </p:nvPicPr>
        <p:blipFill rotWithShape="1">
          <a:blip r:embed="rId8" cstate="print">
            <a:extLst>
              <a:ext uri="{28A0092B-C50C-407E-A947-70E740481C1C}">
                <a14:useLocalDpi xmlns:a14="http://schemas.microsoft.com/office/drawing/2010/main" val="0"/>
              </a:ext>
            </a:extLst>
          </a:blip>
          <a:srcRect l="12640" r="7691"/>
          <a:stretch/>
        </p:blipFill>
        <p:spPr>
          <a:xfrm>
            <a:off x="2832100" y="3814365"/>
            <a:ext cx="1282700" cy="905256"/>
          </a:xfrm>
          <a:prstGeom prst="rect">
            <a:avLst/>
          </a:prstGeom>
        </p:spPr>
      </p:pic>
    </p:spTree>
    <p:extLst>
      <p:ext uri="{BB962C8B-B14F-4D97-AF65-F5344CB8AC3E}">
        <p14:creationId xmlns:p14="http://schemas.microsoft.com/office/powerpoint/2010/main" val="11559757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food&#10;&#10;Description generated with very high confidence">
            <a:extLst>
              <a:ext uri="{FF2B5EF4-FFF2-40B4-BE49-F238E27FC236}">
                <a16:creationId xmlns:a16="http://schemas.microsoft.com/office/drawing/2014/main" id="{B8897B51-BD41-471A-80BE-B5AB564090C2}"/>
              </a:ext>
            </a:extLst>
          </p:cNvPr>
          <p:cNvPicPr/>
          <p:nvPr/>
        </p:nvPicPr>
        <p:blipFill>
          <a:blip r:embed="rId2"/>
          <a:stretch>
            <a:fillRect/>
          </a:stretch>
        </p:blipFill>
        <p:spPr>
          <a:xfrm>
            <a:off x="219075" y="200025"/>
            <a:ext cx="1866900" cy="1247775"/>
          </a:xfrm>
          <a:prstGeom prst="rect">
            <a:avLst/>
          </a:prstGeom>
        </p:spPr>
      </p:pic>
      <p:pic>
        <p:nvPicPr>
          <p:cNvPr id="8" name="Picture 7">
            <a:extLst>
              <a:ext uri="{FF2B5EF4-FFF2-40B4-BE49-F238E27FC236}">
                <a16:creationId xmlns:a16="http://schemas.microsoft.com/office/drawing/2014/main" id="{16684039-E725-1743-B17E-2A063E89611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01089" y="200025"/>
            <a:ext cx="1894986" cy="1358153"/>
          </a:xfrm>
          <a:prstGeom prst="rect">
            <a:avLst/>
          </a:prstGeom>
        </p:spPr>
      </p:pic>
      <p:sp>
        <p:nvSpPr>
          <p:cNvPr id="9" name="Rectangle 8"/>
          <p:cNvSpPr/>
          <p:nvPr/>
        </p:nvSpPr>
        <p:spPr>
          <a:xfrm>
            <a:off x="219075" y="200024"/>
            <a:ext cx="6477000" cy="9518133"/>
          </a:xfrm>
          <a:prstGeom prst="rect">
            <a:avLst/>
          </a:prstGeom>
          <a:noFill/>
          <a:ln w="31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p:cNvCxnSpPr/>
          <p:nvPr/>
        </p:nvCxnSpPr>
        <p:spPr>
          <a:xfrm>
            <a:off x="426085" y="1784350"/>
            <a:ext cx="6010275"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426084" y="2866390"/>
            <a:ext cx="6010275"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98145" y="1727249"/>
            <a:ext cx="1508760" cy="646331"/>
          </a:xfrm>
          <a:prstGeom prst="rect">
            <a:avLst/>
          </a:prstGeom>
          <a:noFill/>
        </p:spPr>
        <p:txBody>
          <a:bodyPr wrap="square" rtlCol="0">
            <a:spAutoFit/>
          </a:bodyPr>
          <a:lstStyle/>
          <a:p>
            <a:r>
              <a:rPr lang="en-US" sz="3600" dirty="0">
                <a:solidFill>
                  <a:srgbClr val="BEB072"/>
                </a:solidFill>
                <a:latin typeface="Times New Roman" panose="02020603050405020304" pitchFamily="18" charset="0"/>
                <a:cs typeface="Times New Roman" panose="02020603050405020304" pitchFamily="18" charset="0"/>
              </a:rPr>
              <a:t>Day 3</a:t>
            </a:r>
          </a:p>
        </p:txBody>
      </p:sp>
      <p:sp>
        <p:nvSpPr>
          <p:cNvPr id="12" name="TextBox 11"/>
          <p:cNvSpPr txBox="1"/>
          <p:nvPr/>
        </p:nvSpPr>
        <p:spPr>
          <a:xfrm>
            <a:off x="398145" y="2334330"/>
            <a:ext cx="3307080" cy="523220"/>
          </a:xfrm>
          <a:prstGeom prst="rect">
            <a:avLst/>
          </a:prstGeom>
          <a:noFill/>
        </p:spPr>
        <p:txBody>
          <a:bodyPr wrap="square" rtlCol="0">
            <a:spAutoFit/>
          </a:bodyPr>
          <a:lstStyle/>
          <a:p>
            <a:r>
              <a:rPr lang="en-US" sz="2800" dirty="0">
                <a:solidFill>
                  <a:srgbClr val="CC9900"/>
                </a:solidFill>
                <a:latin typeface="Times New Roman" panose="02020603050405020304" pitchFamily="18" charset="0"/>
                <a:cs typeface="Times New Roman" panose="02020603050405020304" pitchFamily="18" charset="0"/>
              </a:rPr>
              <a:t>Culture &amp; Heritage</a:t>
            </a:r>
          </a:p>
        </p:txBody>
      </p:sp>
      <p:sp>
        <p:nvSpPr>
          <p:cNvPr id="13" name="Rectangle 12"/>
          <p:cNvSpPr/>
          <p:nvPr/>
        </p:nvSpPr>
        <p:spPr>
          <a:xfrm>
            <a:off x="426083" y="2925447"/>
            <a:ext cx="6010275" cy="669414"/>
          </a:xfrm>
          <a:prstGeom prst="rect">
            <a:avLst/>
          </a:prstGeom>
        </p:spPr>
        <p:txBody>
          <a:bodyPr wrap="square">
            <a:spAutoFit/>
          </a:bodyPr>
          <a:lstStyle/>
          <a:p>
            <a:pPr algn="just">
              <a:lnSpc>
                <a:spcPts val="1490"/>
              </a:lnSpc>
            </a:pPr>
            <a:r>
              <a:rPr lang="en-US" sz="1200" dirty="0">
                <a:latin typeface="Arial" panose="020B0604020202020204" pitchFamily="34" charset="0"/>
                <a:ea typeface="Arial" panose="020B0604020202020204" pitchFamily="34" charset="0"/>
                <a:cs typeface="Arial" panose="020B0604020202020204" pitchFamily="34" charset="0"/>
              </a:rPr>
              <a:t>A continuation on the discovery of the Arabian arts and cultures, the galleries and museums in the capital’s cultural district, Saadiyat Island and wander around one of Abu Dhabi’s contemporary </a:t>
            </a:r>
            <a:r>
              <a:rPr lang="en-US" sz="1200" dirty="0" err="1">
                <a:latin typeface="Arial" panose="020B0604020202020204" pitchFamily="34" charset="0"/>
                <a:ea typeface="Arial" panose="020B0604020202020204" pitchFamily="34" charset="0"/>
                <a:cs typeface="Arial" panose="020B0604020202020204" pitchFamily="34" charset="0"/>
              </a:rPr>
              <a:t>souq</a:t>
            </a:r>
            <a:r>
              <a:rPr lang="en-US" sz="1200" dirty="0">
                <a:latin typeface="Arial" panose="020B0604020202020204" pitchFamily="34" charset="0"/>
                <a:ea typeface="Arial" panose="020B0604020202020204" pitchFamily="34" charset="0"/>
                <a:cs typeface="Arial" panose="020B0604020202020204" pitchFamily="34" charset="0"/>
              </a:rPr>
              <a:t>.</a:t>
            </a:r>
            <a:endParaRPr lang="en-US" sz="1200" dirty="0">
              <a:latin typeface="Calibri" panose="020F0502020204030204" pitchFamily="34" charset="0"/>
              <a:ea typeface="Calibri" panose="020F0502020204030204" pitchFamily="34" charset="0"/>
              <a:cs typeface="Arial" panose="020B0604020202020204" pitchFamily="34" charset="0"/>
            </a:endParaRPr>
          </a:p>
        </p:txBody>
      </p:sp>
      <p:sp>
        <p:nvSpPr>
          <p:cNvPr id="20" name="Rectangle 19"/>
          <p:cNvSpPr/>
          <p:nvPr/>
        </p:nvSpPr>
        <p:spPr>
          <a:xfrm>
            <a:off x="298768" y="3791812"/>
            <a:ext cx="6326187" cy="950086"/>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1" name="Table 20"/>
          <p:cNvGraphicFramePr>
            <a:graphicFrameLocks noGrp="1"/>
          </p:cNvGraphicFramePr>
          <p:nvPr>
            <p:extLst>
              <p:ext uri="{D42A27DB-BD31-4B8C-83A1-F6EECF244321}">
                <p14:modId xmlns:p14="http://schemas.microsoft.com/office/powerpoint/2010/main" val="1358356776"/>
              </p:ext>
            </p:extLst>
          </p:nvPr>
        </p:nvGraphicFramePr>
        <p:xfrm>
          <a:off x="311466" y="4873853"/>
          <a:ext cx="6303328" cy="4128049"/>
        </p:xfrm>
        <a:graphic>
          <a:graphicData uri="http://schemas.openxmlformats.org/drawingml/2006/table">
            <a:tbl>
              <a:tblPr firstRow="1" bandRow="1">
                <a:tableStyleId>{073A0DAA-6AF3-43AB-8588-CEC1D06C72B9}</a:tableStyleId>
              </a:tblPr>
              <a:tblGrid>
                <a:gridCol w="1618934">
                  <a:extLst>
                    <a:ext uri="{9D8B030D-6E8A-4147-A177-3AD203B41FA5}">
                      <a16:colId xmlns:a16="http://schemas.microsoft.com/office/drawing/2014/main" val="20000"/>
                    </a:ext>
                  </a:extLst>
                </a:gridCol>
                <a:gridCol w="4684394">
                  <a:extLst>
                    <a:ext uri="{9D8B030D-6E8A-4147-A177-3AD203B41FA5}">
                      <a16:colId xmlns:a16="http://schemas.microsoft.com/office/drawing/2014/main" val="20001"/>
                    </a:ext>
                  </a:extLst>
                </a:gridCol>
              </a:tblGrid>
              <a:tr h="1502805">
                <a:tc>
                  <a:txBody>
                    <a:bodyPr/>
                    <a:lstStyle/>
                    <a:p>
                      <a:r>
                        <a:rPr lang="en-US" dirty="0">
                          <a:solidFill>
                            <a:schemeClr val="accent4">
                              <a:lumMod val="75000"/>
                            </a:schemeClr>
                          </a:solidFill>
                        </a:rPr>
                        <a:t>MORNING</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685800" rtl="0" eaLnBrk="1" fontAlgn="auto" latinLnBrk="0" hangingPunct="1">
                        <a:lnSpc>
                          <a:spcPct val="100000"/>
                        </a:lnSpc>
                        <a:spcBef>
                          <a:spcPts val="0"/>
                        </a:spcBef>
                        <a:spcAft>
                          <a:spcPts val="0"/>
                        </a:spcAft>
                        <a:buClrTx/>
                        <a:buSzTx/>
                        <a:buFontTx/>
                        <a:buNone/>
                        <a:tabLst/>
                        <a:defRPr/>
                      </a:pPr>
                      <a:r>
                        <a:rPr lang="en-US" sz="1000" b="0" dirty="0">
                          <a:solidFill>
                            <a:schemeClr val="tx1"/>
                          </a:solidFill>
                          <a:effectLst/>
                          <a:latin typeface="+mn-lt"/>
                          <a:ea typeface="Arial" panose="020B0604020202020204" pitchFamily="34" charset="0"/>
                          <a:cs typeface="Arial" panose="020B0604020202020204" pitchFamily="34" charset="0"/>
                        </a:rPr>
                        <a:t>Enjoy the museum from the stillness of the Arabian Sea and take a tour on a kayak to learn all about Louvre Abu Dhabi’s stunning architecture from a unique perspective. It is approximately 24,000 square </a:t>
                      </a:r>
                      <a:r>
                        <a:rPr lang="en-US" sz="1000" b="0" dirty="0" err="1">
                          <a:solidFill>
                            <a:schemeClr val="tx1"/>
                          </a:solidFill>
                          <a:effectLst/>
                          <a:latin typeface="+mn-lt"/>
                          <a:ea typeface="Arial" panose="020B0604020202020204" pitchFamily="34" charset="0"/>
                          <a:cs typeface="Arial" panose="020B0604020202020204" pitchFamily="34" charset="0"/>
                        </a:rPr>
                        <a:t>metres</a:t>
                      </a:r>
                      <a:r>
                        <a:rPr lang="en-US" sz="1000" b="0" dirty="0">
                          <a:solidFill>
                            <a:schemeClr val="tx1"/>
                          </a:solidFill>
                          <a:effectLst/>
                          <a:latin typeface="+mn-lt"/>
                          <a:ea typeface="Arial" panose="020B0604020202020204" pitchFamily="34" charset="0"/>
                          <a:cs typeface="Arial" panose="020B0604020202020204" pitchFamily="34" charset="0"/>
                        </a:rPr>
                        <a:t> in size, with 8,000 square </a:t>
                      </a:r>
                      <a:r>
                        <a:rPr lang="en-US" sz="1000" b="0" dirty="0" err="1">
                          <a:solidFill>
                            <a:schemeClr val="tx1"/>
                          </a:solidFill>
                          <a:effectLst/>
                          <a:latin typeface="+mn-lt"/>
                          <a:ea typeface="Arial" panose="020B0604020202020204" pitchFamily="34" charset="0"/>
                          <a:cs typeface="Arial" panose="020B0604020202020204" pitchFamily="34" charset="0"/>
                        </a:rPr>
                        <a:t>metres</a:t>
                      </a:r>
                      <a:r>
                        <a:rPr lang="en-US" sz="1000" b="0" dirty="0">
                          <a:solidFill>
                            <a:schemeClr val="tx1"/>
                          </a:solidFill>
                          <a:effectLst/>
                          <a:latin typeface="+mn-lt"/>
                          <a:ea typeface="Arial" panose="020B0604020202020204" pitchFamily="34" charset="0"/>
                          <a:cs typeface="Arial" panose="020B0604020202020204" pitchFamily="34" charset="0"/>
                        </a:rPr>
                        <a:t> of galleries, making it the largest art museum in the Arabian peninsula. Each tour will last for 60 minutes and all guests will be accompanied by professional instructors and given a safety and paddle briefing prior to the tour. Th</a:t>
                      </a:r>
                      <a:r>
                        <a:rPr lang="en-US" sz="1000" b="0" baseline="0" dirty="0">
                          <a:solidFill>
                            <a:schemeClr val="tx1"/>
                          </a:solidFill>
                          <a:effectLst/>
                          <a:latin typeface="+mn-lt"/>
                          <a:ea typeface="Arial" panose="020B0604020202020204" pitchFamily="34" charset="0"/>
                          <a:cs typeface="Arial" panose="020B0604020202020204" pitchFamily="34" charset="0"/>
                        </a:rPr>
                        <a:t>ere are changing rooms available near the kayaking meeting point and the activity will depend </a:t>
                      </a:r>
                      <a:r>
                        <a:rPr lang="en-US" sz="1000" b="0" dirty="0">
                          <a:solidFill>
                            <a:schemeClr val="tx1"/>
                          </a:solidFill>
                          <a:effectLst/>
                          <a:latin typeface="+mn-lt"/>
                          <a:ea typeface="Arial" panose="020B0604020202020204" pitchFamily="34" charset="0"/>
                          <a:cs typeface="Arial" panose="020B0604020202020204" pitchFamily="34" charset="0"/>
                        </a:rPr>
                        <a:t>on weather conditions, sessions might be rescheduled or cancelled. In the event of cancellation, you will be notified.  </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1578622">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b="1" dirty="0">
                          <a:solidFill>
                            <a:schemeClr val="accent4">
                              <a:lumMod val="75000"/>
                            </a:schemeClr>
                          </a:solidFill>
                        </a:rPr>
                        <a:t>AFTERNOON</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just"/>
                      <a:r>
                        <a:rPr lang="en-US" sz="1000" dirty="0">
                          <a:effectLst/>
                        </a:rPr>
                        <a:t>A lunch</a:t>
                      </a:r>
                      <a:r>
                        <a:rPr lang="en-US" sz="1000" baseline="0" dirty="0">
                          <a:effectLst/>
                        </a:rPr>
                        <a:t> </a:t>
                      </a:r>
                      <a:r>
                        <a:rPr lang="en-US" sz="1000" dirty="0">
                          <a:effectLst/>
                        </a:rPr>
                        <a:t>dining experience</a:t>
                      </a:r>
                      <a:r>
                        <a:rPr lang="en-US" sz="1000" baseline="0" dirty="0">
                          <a:effectLst/>
                        </a:rPr>
                        <a:t> </a:t>
                      </a:r>
                      <a:r>
                        <a:rPr lang="en-US" sz="1000" dirty="0">
                          <a:effectLst/>
                        </a:rPr>
                        <a:t>that will satisfy any craving,</a:t>
                      </a:r>
                      <a:r>
                        <a:rPr lang="en-US" sz="1000" baseline="0" dirty="0">
                          <a:effectLst/>
                        </a:rPr>
                        <a:t> Fairmont Bab Al </a:t>
                      </a:r>
                      <a:r>
                        <a:rPr lang="en-US" sz="1000" baseline="0" dirty="0" err="1">
                          <a:effectLst/>
                        </a:rPr>
                        <a:t>Bahar’s</a:t>
                      </a:r>
                      <a:r>
                        <a:rPr lang="en-US" sz="1000" baseline="0" dirty="0">
                          <a:effectLst/>
                        </a:rPr>
                        <a:t> </a:t>
                      </a:r>
                      <a:r>
                        <a:rPr lang="en-US" sz="1000" dirty="0">
                          <a:effectLst/>
                        </a:rPr>
                        <a:t>Marco’s New York Italian menu is a thoughtful combination of Italian home-style options from sharing platters and seafood to succulent steaks, freshly-baked pizzas and pastas; complemented by American classics including New Orleans steaks and the Great American Beef Burger.</a:t>
                      </a:r>
                    </a:p>
                    <a:p>
                      <a:pPr algn="just"/>
                      <a:r>
                        <a:rPr lang="en-US" sz="1000" b="0" kern="1200" baseline="0" dirty="0">
                          <a:solidFill>
                            <a:schemeClr val="tx1"/>
                          </a:solidFill>
                          <a:effectLst/>
                          <a:latin typeface="+mn-lt"/>
                          <a:ea typeface="Arial" panose="020B0604020202020204" pitchFamily="34" charset="0"/>
                          <a:cs typeface="Arial" panose="020B0604020202020204" pitchFamily="34" charset="0"/>
                        </a:rPr>
                        <a:t>Take a leisure walk at the </a:t>
                      </a:r>
                      <a:r>
                        <a:rPr lang="en-US" sz="1000" b="0" kern="1200" baseline="0" dirty="0" err="1">
                          <a:solidFill>
                            <a:schemeClr val="tx1"/>
                          </a:solidFill>
                          <a:effectLst/>
                          <a:latin typeface="+mn-lt"/>
                          <a:ea typeface="Arial" panose="020B0604020202020204" pitchFamily="34" charset="0"/>
                          <a:cs typeface="Arial" panose="020B0604020202020204" pitchFamily="34" charset="0"/>
                        </a:rPr>
                        <a:t>Souq</a:t>
                      </a:r>
                      <a:r>
                        <a:rPr lang="en-US" sz="1000" b="0" kern="1200" baseline="0" dirty="0">
                          <a:solidFill>
                            <a:schemeClr val="tx1"/>
                          </a:solidFill>
                          <a:effectLst/>
                          <a:latin typeface="+mn-lt"/>
                          <a:ea typeface="Arial" panose="020B0604020202020204" pitchFamily="34" charset="0"/>
                          <a:cs typeface="Arial" panose="020B0604020202020204" pitchFamily="34" charset="0"/>
                        </a:rPr>
                        <a:t> </a:t>
                      </a:r>
                      <a:r>
                        <a:rPr lang="en-US" sz="1000" b="0" kern="1200" baseline="0" dirty="0" err="1">
                          <a:solidFill>
                            <a:schemeClr val="tx1"/>
                          </a:solidFill>
                          <a:effectLst/>
                          <a:latin typeface="+mn-lt"/>
                          <a:ea typeface="Arial" panose="020B0604020202020204" pitchFamily="34" charset="0"/>
                          <a:cs typeface="Arial" panose="020B0604020202020204" pitchFamily="34" charset="0"/>
                        </a:rPr>
                        <a:t>Qaryat</a:t>
                      </a:r>
                      <a:r>
                        <a:rPr lang="en-US" sz="1000" b="0" kern="1200" baseline="0" dirty="0">
                          <a:solidFill>
                            <a:schemeClr val="tx1"/>
                          </a:solidFill>
                          <a:effectLst/>
                          <a:latin typeface="+mn-lt"/>
                          <a:ea typeface="Arial" panose="020B0604020202020204" pitchFamily="34" charset="0"/>
                          <a:cs typeface="Arial" panose="020B0604020202020204" pitchFamily="34" charset="0"/>
                        </a:rPr>
                        <a:t> Al </a:t>
                      </a:r>
                      <a:r>
                        <a:rPr lang="en-US" sz="1000" b="0" kern="1200" baseline="0" dirty="0" err="1">
                          <a:solidFill>
                            <a:schemeClr val="tx1"/>
                          </a:solidFill>
                          <a:effectLst/>
                          <a:latin typeface="+mn-lt"/>
                          <a:ea typeface="Arial" panose="020B0604020202020204" pitchFamily="34" charset="0"/>
                          <a:cs typeface="Arial" panose="020B0604020202020204" pitchFamily="34" charset="0"/>
                        </a:rPr>
                        <a:t>Beri</a:t>
                      </a:r>
                      <a:r>
                        <a:rPr lang="en-US" sz="1000" b="0" kern="1200" baseline="0" dirty="0">
                          <a:solidFill>
                            <a:schemeClr val="tx1"/>
                          </a:solidFill>
                          <a:effectLst/>
                          <a:latin typeface="+mn-lt"/>
                          <a:ea typeface="Arial" panose="020B0604020202020204" pitchFamily="34" charset="0"/>
                          <a:cs typeface="Arial" panose="020B0604020202020204" pitchFamily="34" charset="0"/>
                        </a:rPr>
                        <a:t>. “</a:t>
                      </a:r>
                      <a:r>
                        <a:rPr lang="en-US" sz="1000" b="0" kern="1200" baseline="0" dirty="0" err="1">
                          <a:solidFill>
                            <a:schemeClr val="tx1"/>
                          </a:solidFill>
                          <a:effectLst/>
                          <a:latin typeface="+mn-lt"/>
                          <a:ea typeface="Arial" panose="020B0604020202020204" pitchFamily="34" charset="0"/>
                          <a:cs typeface="Arial" panose="020B0604020202020204" pitchFamily="34" charset="0"/>
                        </a:rPr>
                        <a:t>Souq</a:t>
                      </a:r>
                      <a:r>
                        <a:rPr lang="en-US" sz="1000" b="0" kern="1200" baseline="0" dirty="0">
                          <a:solidFill>
                            <a:schemeClr val="tx1"/>
                          </a:solidFill>
                          <a:effectLst/>
                          <a:latin typeface="+mn-lt"/>
                          <a:ea typeface="Arial" panose="020B0604020202020204" pitchFamily="34" charset="0"/>
                          <a:cs typeface="Arial" panose="020B0604020202020204" pitchFamily="34" charset="0"/>
                        </a:rPr>
                        <a:t>” (souk) is an Arabic term for market or enclosed marketplace; a bazaar. The </a:t>
                      </a:r>
                      <a:r>
                        <a:rPr lang="en-US" sz="1000" b="0" kern="1200" baseline="0" dirty="0" err="1">
                          <a:solidFill>
                            <a:schemeClr val="tx1"/>
                          </a:solidFill>
                          <a:effectLst/>
                          <a:latin typeface="+mn-lt"/>
                          <a:ea typeface="Arial" panose="020B0604020202020204" pitchFamily="34" charset="0"/>
                          <a:cs typeface="Arial" panose="020B0604020202020204" pitchFamily="34" charset="0"/>
                        </a:rPr>
                        <a:t>Qaryat</a:t>
                      </a:r>
                      <a:r>
                        <a:rPr lang="en-US" sz="1000" b="0" kern="1200" baseline="0" dirty="0">
                          <a:solidFill>
                            <a:schemeClr val="tx1"/>
                          </a:solidFill>
                          <a:effectLst/>
                          <a:latin typeface="+mn-lt"/>
                          <a:ea typeface="Arial" panose="020B0604020202020204" pitchFamily="34" charset="0"/>
                          <a:cs typeface="Arial" panose="020B0604020202020204" pitchFamily="34" charset="0"/>
                        </a:rPr>
                        <a:t> Al </a:t>
                      </a:r>
                      <a:r>
                        <a:rPr lang="en-US" sz="1000" b="0" kern="1200" baseline="0" dirty="0" err="1">
                          <a:solidFill>
                            <a:schemeClr val="tx1"/>
                          </a:solidFill>
                          <a:effectLst/>
                          <a:latin typeface="+mn-lt"/>
                          <a:ea typeface="Arial" panose="020B0604020202020204" pitchFamily="34" charset="0"/>
                          <a:cs typeface="Arial" panose="020B0604020202020204" pitchFamily="34" charset="0"/>
                        </a:rPr>
                        <a:t>Beri</a:t>
                      </a:r>
                      <a:r>
                        <a:rPr lang="en-US" sz="1000" b="0" kern="1200" baseline="0" dirty="0">
                          <a:solidFill>
                            <a:schemeClr val="tx1"/>
                          </a:solidFill>
                          <a:effectLst/>
                          <a:latin typeface="+mn-lt"/>
                          <a:ea typeface="Arial" panose="020B0604020202020204" pitchFamily="34" charset="0"/>
                          <a:cs typeface="Arial" panose="020B0604020202020204" pitchFamily="34" charset="0"/>
                        </a:rPr>
                        <a:t> souk is a fusion of Arabian and Venetian themes with a stunning view of the Grand Mosque and the Grand Canal. </a:t>
                      </a:r>
                    </a:p>
                    <a:p>
                      <a:pPr algn="just"/>
                      <a:endParaRPr lang="en-US" sz="1000" b="0" kern="1200" baseline="0" dirty="0">
                        <a:solidFill>
                          <a:schemeClr val="tx1"/>
                        </a:solidFill>
                        <a:effectLst/>
                        <a:latin typeface="+mn-lt"/>
                        <a:ea typeface="Arial" panose="020B0604020202020204" pitchFamily="34" charset="0"/>
                        <a:cs typeface="Arial" panose="020B0604020202020204" pitchFamily="34" charset="0"/>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009804">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b="1" dirty="0">
                          <a:solidFill>
                            <a:schemeClr val="accent4">
                              <a:lumMod val="75000"/>
                            </a:schemeClr>
                          </a:solidFill>
                        </a:rPr>
                        <a:t>EVENING</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685800" rtl="0" eaLnBrk="1" fontAlgn="auto" latinLnBrk="0" hangingPunct="1">
                        <a:lnSpc>
                          <a:spcPct val="100000"/>
                        </a:lnSpc>
                        <a:spcBef>
                          <a:spcPts val="0"/>
                        </a:spcBef>
                        <a:spcAft>
                          <a:spcPts val="0"/>
                        </a:spcAft>
                        <a:buClrTx/>
                        <a:buSzTx/>
                        <a:buFontTx/>
                        <a:buNone/>
                        <a:tabLst/>
                        <a:defRPr/>
                      </a:pPr>
                      <a:r>
                        <a:rPr lang="en-US" sz="1000" b="0" kern="1200" baseline="0" dirty="0">
                          <a:solidFill>
                            <a:schemeClr val="tx1"/>
                          </a:solidFill>
                          <a:effectLst/>
                          <a:latin typeface="+mn-lt"/>
                          <a:ea typeface="Arial" panose="020B0604020202020204" pitchFamily="34" charset="0"/>
                          <a:cs typeface="Arial" panose="020B0604020202020204" pitchFamily="34" charset="0"/>
                        </a:rPr>
                        <a:t>Enjoy an evening at a beach bar in Saadiyat Island. Buddha-Bar Beach takes the urban brand al fresco and is open from morning until late. Maestro mixologists will concoct exquisite cocktails to complement its gastronomic treats, which blend Japanese and other pan-Asian flavors with a Mediterranean flair. Buddha-Bar DJs will also provide the perfect musical soundtrack to an unforgettable Abu Dhabi experience.</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bl>
          </a:graphicData>
        </a:graphic>
      </p:graphicFrame>
      <p:pic>
        <p:nvPicPr>
          <p:cNvPr id="24" name="Picture 23" descr="Louvre Abu Dhabi"/>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79613" y="3821021"/>
            <a:ext cx="1212215" cy="905256"/>
          </a:xfrm>
          <a:prstGeom prst="rect">
            <a:avLst/>
          </a:prstGeom>
          <a:noFill/>
          <a:ln>
            <a:noFill/>
          </a:ln>
        </p:spPr>
      </p:pic>
      <p:pic>
        <p:nvPicPr>
          <p:cNvPr id="25" name="Picture 24"/>
          <p:cNvPicPr>
            <a:picLocks noChangeAspect="1"/>
          </p:cNvPicPr>
          <p:nvPr/>
        </p:nvPicPr>
        <p:blipFill rotWithShape="1">
          <a:blip r:embed="rId5" cstate="print">
            <a:extLst>
              <a:ext uri="{28A0092B-C50C-407E-A947-70E740481C1C}">
                <a14:useLocalDpi xmlns:a14="http://schemas.microsoft.com/office/drawing/2010/main" val="0"/>
              </a:ext>
            </a:extLst>
          </a:blip>
          <a:srcRect t="12534" b="11547"/>
          <a:stretch/>
        </p:blipFill>
        <p:spPr>
          <a:xfrm>
            <a:off x="1616309" y="3819358"/>
            <a:ext cx="1156923" cy="905256"/>
          </a:xfrm>
          <a:prstGeom prst="rect">
            <a:avLst/>
          </a:prstGeom>
        </p:spPr>
      </p:pic>
      <p:pic>
        <p:nvPicPr>
          <p:cNvPr id="2"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131096" y="3817211"/>
            <a:ext cx="1207008" cy="905256"/>
          </a:xfrm>
          <a:prstGeom prst="rect">
            <a:avLst/>
          </a:prstGeom>
        </p:spPr>
      </p:pic>
      <p:pic>
        <p:nvPicPr>
          <p:cNvPr id="3" name="Picture 2"/>
          <p:cNvPicPr>
            <a:picLocks noChangeAspect="1"/>
          </p:cNvPicPr>
          <p:nvPr/>
        </p:nvPicPr>
        <p:blipFill rotWithShape="1">
          <a:blip r:embed="rId7" cstate="print">
            <a:extLst>
              <a:ext uri="{28A0092B-C50C-407E-A947-70E740481C1C}">
                <a14:useLocalDpi xmlns:a14="http://schemas.microsoft.com/office/drawing/2010/main" val="0"/>
              </a:ext>
            </a:extLst>
          </a:blip>
          <a:srcRect r="7871"/>
          <a:stretch/>
        </p:blipFill>
        <p:spPr>
          <a:xfrm>
            <a:off x="330146" y="3817211"/>
            <a:ext cx="1251004" cy="905256"/>
          </a:xfrm>
          <a:prstGeom prst="rect">
            <a:avLst/>
          </a:prstGeom>
        </p:spPr>
      </p:pic>
      <p:pic>
        <p:nvPicPr>
          <p:cNvPr id="4" name="Picture 3"/>
          <p:cNvPicPr>
            <a:picLocks noChangeAspect="1"/>
          </p:cNvPicPr>
          <p:nvPr/>
        </p:nvPicPr>
        <p:blipFill rotWithShape="1">
          <a:blip r:embed="rId8" cstate="print">
            <a:extLst>
              <a:ext uri="{28A0092B-C50C-407E-A947-70E740481C1C}">
                <a14:useLocalDpi xmlns:a14="http://schemas.microsoft.com/office/drawing/2010/main" val="0"/>
              </a:ext>
            </a:extLst>
          </a:blip>
          <a:srcRect r="5557"/>
          <a:stretch/>
        </p:blipFill>
        <p:spPr>
          <a:xfrm>
            <a:off x="2815532" y="3821021"/>
            <a:ext cx="1282437" cy="905256"/>
          </a:xfrm>
          <a:prstGeom prst="rect">
            <a:avLst/>
          </a:prstGeom>
        </p:spPr>
      </p:pic>
    </p:spTree>
    <p:extLst>
      <p:ext uri="{BB962C8B-B14F-4D97-AF65-F5344CB8AC3E}">
        <p14:creationId xmlns:p14="http://schemas.microsoft.com/office/powerpoint/2010/main" val="9979260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food&#10;&#10;Description generated with very high confidence">
            <a:extLst>
              <a:ext uri="{FF2B5EF4-FFF2-40B4-BE49-F238E27FC236}">
                <a16:creationId xmlns:a16="http://schemas.microsoft.com/office/drawing/2014/main" id="{B8897B51-BD41-471A-80BE-B5AB564090C2}"/>
              </a:ext>
            </a:extLst>
          </p:cNvPr>
          <p:cNvPicPr/>
          <p:nvPr/>
        </p:nvPicPr>
        <p:blipFill>
          <a:blip r:embed="rId2"/>
          <a:stretch>
            <a:fillRect/>
          </a:stretch>
        </p:blipFill>
        <p:spPr>
          <a:xfrm>
            <a:off x="219075" y="200025"/>
            <a:ext cx="1866900" cy="1247775"/>
          </a:xfrm>
          <a:prstGeom prst="rect">
            <a:avLst/>
          </a:prstGeom>
        </p:spPr>
      </p:pic>
      <p:pic>
        <p:nvPicPr>
          <p:cNvPr id="8" name="Picture 7">
            <a:extLst>
              <a:ext uri="{FF2B5EF4-FFF2-40B4-BE49-F238E27FC236}">
                <a16:creationId xmlns:a16="http://schemas.microsoft.com/office/drawing/2014/main" id="{16684039-E725-1743-B17E-2A063E89611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01089" y="200025"/>
            <a:ext cx="1894986" cy="1358153"/>
          </a:xfrm>
          <a:prstGeom prst="rect">
            <a:avLst/>
          </a:prstGeom>
        </p:spPr>
      </p:pic>
      <p:sp>
        <p:nvSpPr>
          <p:cNvPr id="9" name="Rectangle 8"/>
          <p:cNvSpPr/>
          <p:nvPr/>
        </p:nvSpPr>
        <p:spPr>
          <a:xfrm>
            <a:off x="219075" y="200024"/>
            <a:ext cx="6477000" cy="9518133"/>
          </a:xfrm>
          <a:prstGeom prst="rect">
            <a:avLst/>
          </a:prstGeom>
          <a:noFill/>
          <a:ln w="31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p:cNvCxnSpPr/>
          <p:nvPr/>
        </p:nvCxnSpPr>
        <p:spPr>
          <a:xfrm>
            <a:off x="426085" y="1784350"/>
            <a:ext cx="6010275"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426084" y="2866390"/>
            <a:ext cx="6010275"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98145" y="1727249"/>
            <a:ext cx="1508760" cy="646331"/>
          </a:xfrm>
          <a:prstGeom prst="rect">
            <a:avLst/>
          </a:prstGeom>
          <a:noFill/>
        </p:spPr>
        <p:txBody>
          <a:bodyPr wrap="square" rtlCol="0">
            <a:spAutoFit/>
          </a:bodyPr>
          <a:lstStyle/>
          <a:p>
            <a:r>
              <a:rPr lang="en-US" sz="3600" dirty="0">
                <a:solidFill>
                  <a:srgbClr val="BEB072"/>
                </a:solidFill>
                <a:latin typeface="Times New Roman" panose="02020603050405020304" pitchFamily="18" charset="0"/>
                <a:cs typeface="Times New Roman" panose="02020603050405020304" pitchFamily="18" charset="0"/>
              </a:rPr>
              <a:t>Day 4</a:t>
            </a:r>
          </a:p>
        </p:txBody>
      </p:sp>
      <p:sp>
        <p:nvSpPr>
          <p:cNvPr id="12" name="TextBox 11"/>
          <p:cNvSpPr txBox="1"/>
          <p:nvPr/>
        </p:nvSpPr>
        <p:spPr>
          <a:xfrm>
            <a:off x="398144" y="2334330"/>
            <a:ext cx="4084955" cy="523220"/>
          </a:xfrm>
          <a:prstGeom prst="rect">
            <a:avLst/>
          </a:prstGeom>
          <a:noFill/>
        </p:spPr>
        <p:txBody>
          <a:bodyPr wrap="square" rtlCol="0">
            <a:spAutoFit/>
          </a:bodyPr>
          <a:lstStyle/>
          <a:p>
            <a:r>
              <a:rPr lang="en-US" sz="2800" dirty="0">
                <a:solidFill>
                  <a:srgbClr val="CC9900"/>
                </a:solidFill>
                <a:latin typeface="Times New Roman" panose="02020603050405020304" pitchFamily="18" charset="0"/>
                <a:cs typeface="Times New Roman" panose="02020603050405020304" pitchFamily="18" charset="0"/>
              </a:rPr>
              <a:t>Experience &amp; Tranquility</a:t>
            </a:r>
          </a:p>
        </p:txBody>
      </p:sp>
      <p:sp>
        <p:nvSpPr>
          <p:cNvPr id="13" name="Rectangle 12"/>
          <p:cNvSpPr/>
          <p:nvPr/>
        </p:nvSpPr>
        <p:spPr>
          <a:xfrm>
            <a:off x="426083" y="2925447"/>
            <a:ext cx="6010275" cy="477054"/>
          </a:xfrm>
          <a:prstGeom prst="rect">
            <a:avLst/>
          </a:prstGeom>
        </p:spPr>
        <p:txBody>
          <a:bodyPr wrap="square">
            <a:spAutoFit/>
          </a:bodyPr>
          <a:lstStyle/>
          <a:p>
            <a:pPr>
              <a:lnSpc>
                <a:spcPts val="1490"/>
              </a:lnSpc>
            </a:pPr>
            <a:r>
              <a:rPr lang="en-US" sz="1200" dirty="0">
                <a:latin typeface="Arial" panose="020B0604020202020204" pitchFamily="34" charset="0"/>
                <a:cs typeface="Arial" panose="020B0604020202020204" pitchFamily="34" charset="0"/>
              </a:rPr>
              <a:t>Want to dive and look for pearls in an oyster like Emirati locals do? Or </a:t>
            </a:r>
            <a:r>
              <a:rPr lang="en-US" sz="1200" dirty="0">
                <a:latin typeface="Arial" panose="020B0604020202020204" pitchFamily="34" charset="0"/>
                <a:ea typeface="Arial" panose="020B0604020202020204" pitchFamily="34" charset="0"/>
                <a:cs typeface="Arial" panose="020B0604020202020204" pitchFamily="34" charset="0"/>
              </a:rPr>
              <a:t>experience sand dune bashing deep in the heart of the Abu Dhabi desert? </a:t>
            </a:r>
            <a:endParaRPr lang="en-US" sz="1200" dirty="0">
              <a:latin typeface="Arial" panose="020B0604020202020204" pitchFamily="34" charset="0"/>
              <a:cs typeface="Arial" panose="020B0604020202020204" pitchFamily="34" charset="0"/>
            </a:endParaRPr>
          </a:p>
        </p:txBody>
      </p:sp>
      <p:pic>
        <p:nvPicPr>
          <p:cNvPr id="17" name="Picture 16"/>
          <p:cNvPicPr>
            <a:picLocks noChangeAspect="1"/>
          </p:cNvPicPr>
          <p:nvPr/>
        </p:nvPicPr>
        <p:blipFill rotWithShape="1">
          <a:blip r:embed="rId4">
            <a:extLst>
              <a:ext uri="{28A0092B-C50C-407E-A947-70E740481C1C}">
                <a14:useLocalDpi xmlns:a14="http://schemas.microsoft.com/office/drawing/2010/main" val="0"/>
              </a:ext>
            </a:extLst>
          </a:blip>
          <a:srcRect l="1" t="3727" r="3311" b="8688"/>
          <a:stretch/>
        </p:blipFill>
        <p:spPr bwMode="auto">
          <a:xfrm>
            <a:off x="5341098" y="3585627"/>
            <a:ext cx="1256552" cy="905256"/>
          </a:xfrm>
          <a:prstGeom prst="rect">
            <a:avLst/>
          </a:prstGeom>
          <a:noFill/>
          <a:ln>
            <a:noFill/>
          </a:ln>
          <a:extLst>
            <a:ext uri="{53640926-AAD7-44D8-BBD7-CCE9431645EC}">
              <a14:shadowObscured xmlns:a14="http://schemas.microsoft.com/office/drawing/2010/main"/>
            </a:ext>
          </a:extLst>
        </p:spPr>
      </p:pic>
      <p:sp>
        <p:nvSpPr>
          <p:cNvPr id="20" name="Rectangle 19"/>
          <p:cNvSpPr/>
          <p:nvPr/>
        </p:nvSpPr>
        <p:spPr>
          <a:xfrm>
            <a:off x="298768" y="3563212"/>
            <a:ext cx="6326187" cy="950086"/>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1" name="Table 20"/>
          <p:cNvGraphicFramePr>
            <a:graphicFrameLocks noGrp="1"/>
          </p:cNvGraphicFramePr>
          <p:nvPr>
            <p:extLst>
              <p:ext uri="{D42A27DB-BD31-4B8C-83A1-F6EECF244321}">
                <p14:modId xmlns:p14="http://schemas.microsoft.com/office/powerpoint/2010/main" val="1977105536"/>
              </p:ext>
            </p:extLst>
          </p:nvPr>
        </p:nvGraphicFramePr>
        <p:xfrm>
          <a:off x="311466" y="4645252"/>
          <a:ext cx="6303328" cy="5023533"/>
        </p:xfrm>
        <a:graphic>
          <a:graphicData uri="http://schemas.openxmlformats.org/drawingml/2006/table">
            <a:tbl>
              <a:tblPr firstRow="1" bandRow="1">
                <a:tableStyleId>{073A0DAA-6AF3-43AB-8588-CEC1D06C72B9}</a:tableStyleId>
              </a:tblPr>
              <a:tblGrid>
                <a:gridCol w="1618934">
                  <a:extLst>
                    <a:ext uri="{9D8B030D-6E8A-4147-A177-3AD203B41FA5}">
                      <a16:colId xmlns:a16="http://schemas.microsoft.com/office/drawing/2014/main" val="20000"/>
                    </a:ext>
                  </a:extLst>
                </a:gridCol>
                <a:gridCol w="4684394">
                  <a:extLst>
                    <a:ext uri="{9D8B030D-6E8A-4147-A177-3AD203B41FA5}">
                      <a16:colId xmlns:a16="http://schemas.microsoft.com/office/drawing/2014/main" val="20001"/>
                    </a:ext>
                  </a:extLst>
                </a:gridCol>
              </a:tblGrid>
              <a:tr h="1717448">
                <a:tc>
                  <a:txBody>
                    <a:bodyPr/>
                    <a:lstStyle/>
                    <a:p>
                      <a:r>
                        <a:rPr lang="en-US" dirty="0">
                          <a:solidFill>
                            <a:schemeClr val="accent4">
                              <a:lumMod val="75000"/>
                            </a:schemeClr>
                          </a:solidFill>
                        </a:rPr>
                        <a:t>MORNING</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00000"/>
                        </a:lnSpc>
                        <a:spcBef>
                          <a:spcPts val="0"/>
                        </a:spcBef>
                        <a:spcAft>
                          <a:spcPts val="0"/>
                        </a:spcAft>
                      </a:pPr>
                      <a:r>
                        <a:rPr lang="en-US" sz="1000" b="0" dirty="0">
                          <a:solidFill>
                            <a:schemeClr val="tx1"/>
                          </a:solidFill>
                          <a:effectLst/>
                          <a:latin typeface="+mn-lt"/>
                          <a:ea typeface="Calibri" panose="020F0502020204030204" pitchFamily="34" charset="0"/>
                          <a:cs typeface="Arial" panose="020B0604020202020204" pitchFamily="34" charset="0"/>
                        </a:rPr>
                        <a:t>After breakfast, check-out</a:t>
                      </a:r>
                      <a:r>
                        <a:rPr lang="en-US" sz="1000" b="0" baseline="0" dirty="0">
                          <a:solidFill>
                            <a:schemeClr val="tx1"/>
                          </a:solidFill>
                          <a:effectLst/>
                          <a:latin typeface="+mn-lt"/>
                          <a:ea typeface="Calibri" panose="020F0502020204030204" pitchFamily="34" charset="0"/>
                          <a:cs typeface="Arial" panose="020B0604020202020204" pitchFamily="34" charset="0"/>
                        </a:rPr>
                        <a:t> from the hotel and proceed to </a:t>
                      </a:r>
                      <a:r>
                        <a:rPr lang="en-US" sz="1000" b="0" dirty="0">
                          <a:solidFill>
                            <a:schemeClr val="tx1"/>
                          </a:solidFill>
                          <a:effectLst/>
                          <a:latin typeface="+mn-lt"/>
                          <a:ea typeface="Calibri" panose="020F0502020204030204" pitchFamily="34" charset="0"/>
                          <a:cs typeface="Arial" panose="020B0604020202020204" pitchFamily="34" charset="0"/>
                        </a:rPr>
                        <a:t>Yas Marina on Yas Island for an authentic Arabian pearl diving expedition which takes you on a traditional dhow from Yas Marina, journeying to a dive site in search of pearls. Listen as the Captain (</a:t>
                      </a:r>
                      <a:r>
                        <a:rPr lang="en-US" sz="1000" b="0" dirty="0" err="1">
                          <a:solidFill>
                            <a:schemeClr val="tx1"/>
                          </a:solidFill>
                          <a:effectLst/>
                          <a:latin typeface="+mn-lt"/>
                          <a:ea typeface="Calibri" panose="020F0502020204030204" pitchFamily="34" charset="0"/>
                          <a:cs typeface="Arial" panose="020B0604020202020204" pitchFamily="34" charset="0"/>
                        </a:rPr>
                        <a:t>Nokhada</a:t>
                      </a:r>
                      <a:r>
                        <a:rPr lang="en-US" sz="1000" b="0" dirty="0">
                          <a:solidFill>
                            <a:schemeClr val="tx1"/>
                          </a:solidFill>
                          <a:effectLst/>
                          <a:latin typeface="+mn-lt"/>
                          <a:ea typeface="Calibri" panose="020F0502020204030204" pitchFamily="34" charset="0"/>
                          <a:cs typeface="Arial" panose="020B0604020202020204" pitchFamily="34" charset="0"/>
                        </a:rPr>
                        <a:t>) enthralls you with traditional pearl diving stories and sing along age-old Emirati pearling songs. You will learn the traditional pearling methods and be shown how to harvest real oyster shells from the depths of the Arabian Gulf.</a:t>
                      </a:r>
                      <a:r>
                        <a:rPr lang="en-US" sz="1000" b="0" baseline="0" dirty="0">
                          <a:solidFill>
                            <a:schemeClr val="tx1"/>
                          </a:solidFill>
                          <a:effectLst/>
                          <a:latin typeface="+mn-lt"/>
                          <a:ea typeface="Calibri" panose="020F0502020204030204" pitchFamily="34" charset="0"/>
                          <a:cs typeface="Arial" panose="020B0604020202020204" pitchFamily="34" charset="0"/>
                        </a:rPr>
                        <a:t> </a:t>
                      </a:r>
                      <a:r>
                        <a:rPr lang="en-US" sz="1000" b="0" dirty="0">
                          <a:solidFill>
                            <a:schemeClr val="tx1"/>
                          </a:solidFill>
                          <a:effectLst/>
                          <a:latin typeface="+mn-lt"/>
                          <a:ea typeface="Calibri" panose="020F0502020204030204" pitchFamily="34" charset="0"/>
                          <a:cs typeface="Arial" panose="020B0604020202020204" pitchFamily="34" charset="0"/>
                        </a:rPr>
                        <a:t>On the scenic return journey, you can learn techniques used by the boat’s “</a:t>
                      </a:r>
                      <a:r>
                        <a:rPr lang="en-US" sz="1000" b="0" dirty="0" err="1">
                          <a:solidFill>
                            <a:schemeClr val="tx1"/>
                          </a:solidFill>
                          <a:effectLst/>
                          <a:latin typeface="+mn-lt"/>
                          <a:ea typeface="Calibri" panose="020F0502020204030204" pitchFamily="34" charset="0"/>
                          <a:cs typeface="Arial" panose="020B0604020202020204" pitchFamily="34" charset="0"/>
                        </a:rPr>
                        <a:t>nokhada</a:t>
                      </a:r>
                      <a:r>
                        <a:rPr lang="en-US" sz="1000" b="0" dirty="0">
                          <a:solidFill>
                            <a:schemeClr val="tx1"/>
                          </a:solidFill>
                          <a:effectLst/>
                          <a:latin typeface="+mn-lt"/>
                          <a:ea typeface="Calibri" panose="020F0502020204030204" pitchFamily="34" charset="0"/>
                          <a:cs typeface="Arial" panose="020B0604020202020204" pitchFamily="34" charset="0"/>
                        </a:rPr>
                        <a:t>” or captain, to open their oysters and find the hidden treasures lying within. Find a Pearl, you keep it! </a:t>
                      </a:r>
                    </a:p>
                    <a:p>
                      <a:pPr marL="0" marR="0" algn="just">
                        <a:lnSpc>
                          <a:spcPct val="100000"/>
                        </a:lnSpc>
                        <a:spcBef>
                          <a:spcPts val="0"/>
                        </a:spcBef>
                        <a:spcAft>
                          <a:spcPts val="0"/>
                        </a:spcAft>
                      </a:pPr>
                      <a:r>
                        <a:rPr lang="en-US" sz="1000" b="0" baseline="0" dirty="0">
                          <a:solidFill>
                            <a:schemeClr val="tx1"/>
                          </a:solidFill>
                          <a:effectLst/>
                          <a:latin typeface="+mn-lt"/>
                          <a:ea typeface="Calibri" panose="020F0502020204030204" pitchFamily="34" charset="0"/>
                          <a:cs typeface="Arial" panose="020B0604020202020204" pitchFamily="34" charset="0"/>
                        </a:rPr>
                        <a:t>Have lunch at Cipriani, a seafood restaurant by the Yas Marina that offers wide array of cuisines that suits your craving.</a:t>
                      </a:r>
                      <a:endParaRPr lang="en-US" sz="1000" b="0" dirty="0">
                        <a:solidFill>
                          <a:schemeClr val="tx1"/>
                        </a:solidFill>
                        <a:effectLst/>
                        <a:latin typeface="+mn-lt"/>
                        <a:ea typeface="Calibri" panose="020F0502020204030204" pitchFamily="34" charset="0"/>
                        <a:cs typeface="Arial" panose="020B0604020202020204" pitchFamily="34" charset="0"/>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2280058">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b="1" dirty="0">
                          <a:solidFill>
                            <a:schemeClr val="accent4">
                              <a:lumMod val="75000"/>
                            </a:schemeClr>
                          </a:solidFill>
                        </a:rPr>
                        <a:t>AFTERNOON</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just"/>
                      <a:r>
                        <a:rPr lang="en-US" sz="1000" b="0" kern="1200" baseline="0" dirty="0">
                          <a:solidFill>
                            <a:schemeClr val="tx1"/>
                          </a:solidFill>
                          <a:effectLst/>
                          <a:latin typeface="+mn-lt"/>
                          <a:ea typeface="Arial" panose="020B0604020202020204" pitchFamily="34" charset="0"/>
                          <a:cs typeface="Arial" panose="020B0604020202020204" pitchFamily="34" charset="0"/>
                        </a:rPr>
                        <a:t>Check-in at </a:t>
                      </a:r>
                      <a:r>
                        <a:rPr lang="en-US" sz="1000" b="0" kern="1200" baseline="0" dirty="0" err="1">
                          <a:solidFill>
                            <a:schemeClr val="tx1"/>
                          </a:solidFill>
                          <a:effectLst/>
                          <a:latin typeface="+mn-lt"/>
                          <a:ea typeface="Arial" panose="020B0604020202020204" pitchFamily="34" charset="0"/>
                          <a:cs typeface="Arial" panose="020B0604020202020204" pitchFamily="34" charset="0"/>
                        </a:rPr>
                        <a:t>Wathba</a:t>
                      </a:r>
                      <a:r>
                        <a:rPr lang="en-US" sz="1000" b="0" kern="1200" baseline="0" dirty="0">
                          <a:solidFill>
                            <a:schemeClr val="tx1"/>
                          </a:solidFill>
                          <a:effectLst/>
                          <a:latin typeface="+mn-lt"/>
                          <a:ea typeface="Arial" panose="020B0604020202020204" pitchFamily="34" charset="0"/>
                          <a:cs typeface="Arial" panose="020B0604020202020204" pitchFamily="34" charset="0"/>
                        </a:rPr>
                        <a:t> Desert Resort, a luxurious 5-star resort with the touch of Arabian of hospitality. Nestled in the heart of the Arabian Desert in Abu Dhabi thus experiencing an intimate retreat suffused with natural beauty and serene tranquility.</a:t>
                      </a:r>
                    </a:p>
                    <a:p>
                      <a:r>
                        <a:rPr lang="en-US" sz="1000" b="0" kern="1200" baseline="0" dirty="0">
                          <a:solidFill>
                            <a:schemeClr val="tx1"/>
                          </a:solidFill>
                          <a:effectLst/>
                          <a:latin typeface="+mn-lt"/>
                          <a:ea typeface="Arial" panose="020B0604020202020204" pitchFamily="34" charset="0"/>
                          <a:cs typeface="Arial" panose="020B0604020202020204" pitchFamily="34" charset="0"/>
                        </a:rPr>
                        <a:t>Starting from the hotel and into the discovery of Abu Dhabi’s desert with a gentle off-road drive through the sand dunes. Visit a camel farm and watch the magnificent sunset over the dunes. The journey will continue until we reach the traditional Arabic-themed camp, where you have the opportunity to try a host of activities such as henna painting, belly dancing and Shisha. Experience Arabic hospitality with Arabic coffee and dates as they have been served for centuries, and continue to be served in Emirati homes today. After sunset, a BBQ dinner will be served under the starlit sky. A live entertainment with a belly dancing performance will bring you into the world of 1001 nights before heading back to Abu Dhabi. Be assured that this safari will be a night to remember.</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026027">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b="1" dirty="0">
                          <a:solidFill>
                            <a:schemeClr val="accent4">
                              <a:lumMod val="75000"/>
                            </a:schemeClr>
                          </a:solidFill>
                        </a:rPr>
                        <a:t>EVENING</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685800" rtl="0" eaLnBrk="1" fontAlgn="auto" latinLnBrk="0" hangingPunct="1">
                        <a:lnSpc>
                          <a:spcPct val="100000"/>
                        </a:lnSpc>
                        <a:spcBef>
                          <a:spcPts val="0"/>
                        </a:spcBef>
                        <a:spcAft>
                          <a:spcPts val="0"/>
                        </a:spcAft>
                        <a:buClrTx/>
                        <a:buSzTx/>
                        <a:buFontTx/>
                        <a:buNone/>
                        <a:tabLst/>
                        <a:defRPr/>
                      </a:pPr>
                      <a:r>
                        <a:rPr lang="en-US" sz="1000" b="0" kern="1200" baseline="0" dirty="0">
                          <a:solidFill>
                            <a:schemeClr val="tx1"/>
                          </a:solidFill>
                          <a:effectLst/>
                          <a:latin typeface="+mn-lt"/>
                          <a:ea typeface="Arial" panose="020B0604020202020204" pitchFamily="34" charset="0"/>
                          <a:cs typeface="Arial" panose="020B0604020202020204" pitchFamily="34" charset="0"/>
                        </a:rPr>
                        <a:t>Back to hotel for the overnight. Drinks at the hotel’s bar.</a:t>
                      </a:r>
                    </a:p>
                    <a:p>
                      <a:pPr algn="just"/>
                      <a:endParaRPr lang="en-US" sz="1000" b="0" kern="1200" baseline="0" dirty="0">
                        <a:solidFill>
                          <a:schemeClr val="tx1"/>
                        </a:solidFill>
                        <a:effectLst/>
                        <a:latin typeface="+mn-lt"/>
                        <a:ea typeface="Arial" panose="020B0604020202020204" pitchFamily="34" charset="0"/>
                        <a:cs typeface="Arial" panose="020B0604020202020204" pitchFamily="34" charset="0"/>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bl>
          </a:graphicData>
        </a:graphic>
      </p:graphicFrame>
      <p:pic>
        <p:nvPicPr>
          <p:cNvPr id="24" name="Picture Placeholder 10"/>
          <p:cNvPicPr>
            <a:picLocks noChangeAspect="1"/>
          </p:cNvPicPr>
          <p:nvPr/>
        </p:nvPicPr>
        <p:blipFill>
          <a:blip r:embed="rId5" cstate="print">
            <a:extLst>
              <a:ext uri="{28A0092B-C50C-407E-A947-70E740481C1C}">
                <a14:useLocalDpi xmlns:a14="http://schemas.microsoft.com/office/drawing/2010/main" val="0"/>
              </a:ext>
            </a:extLst>
          </a:blip>
          <a:srcRect l="14668" r="14668"/>
          <a:stretch>
            <a:fillRect/>
          </a:stretch>
        </p:blipFill>
        <p:spPr>
          <a:xfrm>
            <a:off x="2945287" y="3590086"/>
            <a:ext cx="1137215" cy="905256"/>
          </a:xfrm>
          <a:prstGeom prst="rect">
            <a:avLst/>
          </a:prstGeom>
        </p:spPr>
      </p:pic>
      <p:pic>
        <p:nvPicPr>
          <p:cNvPr id="4" name="Picture 3"/>
          <p:cNvPicPr>
            <a:picLocks noChangeAspect="1"/>
          </p:cNvPicPr>
          <p:nvPr/>
        </p:nvPicPr>
        <p:blipFill rotWithShape="1">
          <a:blip r:embed="rId6"/>
          <a:srcRect b="9302"/>
          <a:stretch/>
        </p:blipFill>
        <p:spPr>
          <a:xfrm>
            <a:off x="338534" y="3586934"/>
            <a:ext cx="1255782" cy="905256"/>
          </a:xfrm>
          <a:prstGeom prst="rect">
            <a:avLst/>
          </a:prstGeom>
        </p:spPr>
      </p:pic>
      <p:pic>
        <p:nvPicPr>
          <p:cNvPr id="18" name="Picture 17"/>
          <p:cNvPicPr>
            <a:picLocks noChangeAspect="1"/>
          </p:cNvPicPr>
          <p:nvPr/>
        </p:nvPicPr>
        <p:blipFill rotWithShape="1">
          <a:blip r:embed="rId7" cstate="print">
            <a:extLst>
              <a:ext uri="{28A0092B-C50C-407E-A947-70E740481C1C}">
                <a14:useLocalDpi xmlns:a14="http://schemas.microsoft.com/office/drawing/2010/main" val="0"/>
              </a:ext>
            </a:extLst>
          </a:blip>
          <a:srcRect r="13839"/>
          <a:stretch/>
        </p:blipFill>
        <p:spPr>
          <a:xfrm>
            <a:off x="1621383" y="3583736"/>
            <a:ext cx="1299618" cy="905256"/>
          </a:xfrm>
          <a:prstGeom prst="rect">
            <a:avLst/>
          </a:prstGeom>
        </p:spPr>
      </p:pic>
      <p:pic>
        <p:nvPicPr>
          <p:cNvPr id="19" name="Picture 18"/>
          <p:cNvPicPr>
            <a:picLocks noChangeAspect="1"/>
          </p:cNvPicPr>
          <p:nvPr/>
        </p:nvPicPr>
        <p:blipFill rotWithShape="1">
          <a:blip r:embed="rId8" cstate="print">
            <a:extLst>
              <a:ext uri="{28A0092B-C50C-407E-A947-70E740481C1C}">
                <a14:useLocalDpi xmlns:a14="http://schemas.microsoft.com/office/drawing/2010/main" val="0"/>
              </a:ext>
            </a:extLst>
          </a:blip>
          <a:srcRect l="11152"/>
          <a:stretch/>
        </p:blipFill>
        <p:spPr>
          <a:xfrm>
            <a:off x="4107217" y="3590086"/>
            <a:ext cx="1205104" cy="905256"/>
          </a:xfrm>
          <a:prstGeom prst="rect">
            <a:avLst/>
          </a:prstGeom>
        </p:spPr>
      </p:pic>
    </p:spTree>
    <p:extLst>
      <p:ext uri="{BB962C8B-B14F-4D97-AF65-F5344CB8AC3E}">
        <p14:creationId xmlns:p14="http://schemas.microsoft.com/office/powerpoint/2010/main" val="409463702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2062</TotalTime>
  <Words>1757</Words>
  <Application>Microsoft Office PowerPoint</Application>
  <PresentationFormat>A4 Paper (210x297 mm)</PresentationFormat>
  <Paragraphs>145</Paragraphs>
  <Slides>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Arial</vt:lpstr>
      <vt:lpstr>Calibri</vt:lpstr>
      <vt:lpstr>Calibri Light</vt:lpstr>
      <vt:lpstr>Cambria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Company>EAG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Libe Antoniette Mejorada</dc:creator>
  <cp:lastModifiedBy>Hemdeep Sharma</cp:lastModifiedBy>
  <cp:revision>145</cp:revision>
  <dcterms:created xsi:type="dcterms:W3CDTF">2020-07-22T09:09:30Z</dcterms:created>
  <dcterms:modified xsi:type="dcterms:W3CDTF">2020-10-12T11:10:49Z</dcterms:modified>
</cp:coreProperties>
</file>